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aleway"/>
      <p:regular r:id="rId24"/>
      <p:bold r:id="rId25"/>
      <p:italic r:id="rId26"/>
      <p:boldItalic r:id="rId27"/>
    </p:embeddedFont>
    <p:embeddedFont>
      <p:font typeface="Lato"/>
      <p:regular r:id="rId28"/>
      <p:bold r:id="rId29"/>
      <p:italic r:id="rId30"/>
      <p:boldItalic r:id="rId31"/>
    </p:embeddedFont>
    <p:embeddedFont>
      <p:font typeface="Raleway Medium"/>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aleway-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Lato-regular.fntdata"/><Relationship Id="rId27"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33" Type="http://schemas.openxmlformats.org/officeDocument/2006/relationships/font" Target="fonts/RalewayMedium-bold.fntdata"/><Relationship Id="rId10" Type="http://schemas.openxmlformats.org/officeDocument/2006/relationships/slide" Target="slides/slide5.xml"/><Relationship Id="rId32" Type="http://schemas.openxmlformats.org/officeDocument/2006/relationships/font" Target="fonts/RalewayMedium-regular.fntdata"/><Relationship Id="rId13" Type="http://schemas.openxmlformats.org/officeDocument/2006/relationships/slide" Target="slides/slide8.xml"/><Relationship Id="rId35" Type="http://schemas.openxmlformats.org/officeDocument/2006/relationships/font" Target="fonts/RalewayMedium-boldItalic.fntdata"/><Relationship Id="rId12" Type="http://schemas.openxmlformats.org/officeDocument/2006/relationships/slide" Target="slides/slide7.xml"/><Relationship Id="rId34" Type="http://schemas.openxmlformats.org/officeDocument/2006/relationships/font" Target="fonts/RalewayMedium-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27587bd2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27587bd2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Motivate/become aware that change is necessary for parents within the SPACE model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27587bd2b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27587bd2b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 EXPERIENTIAL </a:t>
            </a:r>
            <a:endParaRPr/>
          </a:p>
          <a:p>
            <a:pPr indent="0" lvl="0" marL="0" rtl="0" algn="l">
              <a:spcBef>
                <a:spcPts val="0"/>
              </a:spcBef>
              <a:spcAft>
                <a:spcPts val="0"/>
              </a:spcAft>
              <a:buNone/>
            </a:pPr>
            <a:r>
              <a:rPr lang="en"/>
              <a:t>“Distress related to the disorder” = “name the behavior” </a:t>
            </a:r>
            <a:endParaRPr/>
          </a:p>
          <a:p>
            <a:pPr indent="0" lvl="0" marL="0" rtl="0" algn="l">
              <a:spcBef>
                <a:spcPts val="0"/>
              </a:spcBef>
              <a:spcAft>
                <a:spcPts val="0"/>
              </a:spcAft>
              <a:buNone/>
            </a:pPr>
            <a:r>
              <a:rPr lang="en"/>
              <a:t>Name accommodation cycle</a:t>
            </a:r>
            <a:endParaRPr/>
          </a:p>
          <a:p>
            <a:pPr indent="0" lvl="0" marL="0" rtl="0" algn="l">
              <a:spcBef>
                <a:spcPts val="0"/>
              </a:spcBef>
              <a:spcAft>
                <a:spcPts val="0"/>
              </a:spcAft>
              <a:buNone/>
            </a:pPr>
            <a:r>
              <a:rPr lang="en" sz="1300">
                <a:solidFill>
                  <a:srgbClr val="595959"/>
                </a:solidFill>
                <a:latin typeface="Lato"/>
                <a:ea typeface="Lato"/>
                <a:cs typeface="Lato"/>
                <a:sym typeface="Lato"/>
              </a:rPr>
              <a:t>Normalize - children - fear is a social response, anxiety dx - chronic inappropriate activation of the fear response, child anxiety- chronic inappropriate activation of the social signaling system of fear</a:t>
            </a:r>
            <a:endParaRPr sz="1300">
              <a:solidFill>
                <a:srgbClr val="595959"/>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300">
                <a:solidFill>
                  <a:srgbClr val="595959"/>
                </a:solidFill>
                <a:latin typeface="Lato"/>
                <a:ea typeface="Lato"/>
                <a:cs typeface="Lato"/>
                <a:sym typeface="Lato"/>
              </a:rPr>
              <a:t> Then for parents try to help/ alleviate anxiety exacerbates the anxiety leading to more severe anxiety symptoms in child and family, predicts poor tx outcomes and leads to additional problems</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FASA? Family accommodation scale anxiety</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What is it, function, derived relations RFT</a:t>
            </a:r>
            <a:endParaRPr sz="1300">
              <a:solidFill>
                <a:srgbClr val="595959"/>
              </a:solidFill>
              <a:latin typeface="Lato"/>
              <a:ea typeface="Lato"/>
              <a:cs typeface="Lato"/>
              <a:sym typeface="Lato"/>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kids say, are accommodations helpful in short run- yes, are helpful in long run- no, should parents stop accom- never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fusion/ stories tell self “my job is to protect”- they can’t do it/ handle it, a b or c will happen if…, and “my job is to promote independence” they should be able to handle it, it’s not that bad, just get over it and move 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27587bd2b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27587bd2b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Alice- matrix clicked in later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sz="2600">
                <a:solidFill>
                  <a:srgbClr val="1A1A1A"/>
                </a:solidFill>
                <a:latin typeface="Raleway"/>
                <a:ea typeface="Raleway"/>
                <a:cs typeface="Raleway"/>
                <a:sym typeface="Raleway"/>
              </a:rPr>
              <a:t>Specific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27587bd2b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27587bd2b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Alice- reference case study– where to start?</a:t>
            </a:r>
            <a:endParaRPr/>
          </a:p>
          <a:p>
            <a:pPr indent="0" lvl="0" marL="0" rtl="0" algn="l">
              <a:spcBef>
                <a:spcPts val="0"/>
              </a:spcBef>
              <a:spcAft>
                <a:spcPts val="0"/>
              </a:spcAft>
              <a:buNone/>
            </a:pPr>
            <a:r>
              <a:t/>
            </a:r>
            <a:endParaRPr/>
          </a:p>
          <a:p>
            <a:pPr indent="0" lvl="0" marL="0" rtl="0" algn="l">
              <a:lnSpc>
                <a:spcPct val="115000"/>
              </a:lnSpc>
              <a:spcBef>
                <a:spcPts val="0"/>
              </a:spcBef>
              <a:spcAft>
                <a:spcPts val="1200"/>
              </a:spcAft>
              <a:buClr>
                <a:schemeClr val="dk1"/>
              </a:buClr>
              <a:buSzPts val="1100"/>
              <a:buFont typeface="Arial"/>
              <a:buNone/>
            </a:pPr>
            <a:r>
              <a:rPr lang="en" sz="1300">
                <a:solidFill>
                  <a:srgbClr val="595959"/>
                </a:solidFill>
                <a:latin typeface="Lato"/>
                <a:ea typeface="Lato"/>
                <a:cs typeface="Lato"/>
                <a:sym typeface="Lato"/>
              </a:rPr>
              <a:t>Workability, context sensitivity/functional contextualism, values driven choices vs. experientially avoidant behaviors, not all accommodations are bad,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27587bd2b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27587bd2b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Alice– write in what we would want to happen there (values, defusion, acceptance, etc)</a:t>
            </a:r>
            <a:endParaRPr/>
          </a:p>
          <a:p>
            <a:pPr indent="0" lvl="0" marL="0" rtl="0" algn="l">
              <a:spcBef>
                <a:spcPts val="0"/>
              </a:spcBef>
              <a:spcAft>
                <a:spcPts val="0"/>
              </a:spcAft>
              <a:buNone/>
            </a:pPr>
            <a:r>
              <a:t/>
            </a:r>
            <a:endParaRPr/>
          </a:p>
          <a:p>
            <a:pPr indent="-311150" lvl="0" marL="457200" rtl="0" algn="l">
              <a:lnSpc>
                <a:spcPct val="150000"/>
              </a:lnSpc>
              <a:spcBef>
                <a:spcPts val="0"/>
              </a:spcBef>
              <a:spcAft>
                <a:spcPts val="0"/>
              </a:spcAft>
              <a:buClr>
                <a:srgbClr val="1A1A1A"/>
              </a:buClr>
              <a:buSzPts val="1300"/>
              <a:buFont typeface="Lato"/>
              <a:buChar char="●"/>
            </a:pPr>
            <a:r>
              <a:rPr lang="en" sz="1300">
                <a:solidFill>
                  <a:srgbClr val="1A1A1A"/>
                </a:solidFill>
                <a:latin typeface="Lato"/>
                <a:ea typeface="Lato"/>
                <a:cs typeface="Lato"/>
                <a:sym typeface="Lato"/>
              </a:rPr>
              <a:t>How to change the accommodation </a:t>
            </a:r>
            <a:endParaRPr sz="1300">
              <a:solidFill>
                <a:srgbClr val="1A1A1A"/>
              </a:solidFill>
              <a:latin typeface="Lato"/>
              <a:ea typeface="Lato"/>
              <a:cs typeface="Lato"/>
              <a:sym typeface="Lato"/>
            </a:endParaRPr>
          </a:p>
          <a:p>
            <a:pPr indent="-298450" lvl="1" marL="914400" rtl="0" algn="l">
              <a:lnSpc>
                <a:spcPct val="150000"/>
              </a:lnSpc>
              <a:spcBef>
                <a:spcPts val="0"/>
              </a:spcBef>
              <a:spcAft>
                <a:spcPts val="0"/>
              </a:spcAft>
              <a:buClr>
                <a:srgbClr val="1A1A1A"/>
              </a:buClr>
              <a:buSzPts val="1100"/>
              <a:buFont typeface="Lato"/>
              <a:buChar char="○"/>
            </a:pPr>
            <a:r>
              <a:rPr lang="en">
                <a:solidFill>
                  <a:srgbClr val="1A1A1A"/>
                </a:solidFill>
                <a:latin typeface="Lato"/>
                <a:ea typeface="Lato"/>
                <a:cs typeface="Lato"/>
                <a:sym typeface="Lato"/>
              </a:rPr>
              <a:t>Supportive statements</a:t>
            </a:r>
            <a:endParaRPr>
              <a:solidFill>
                <a:srgbClr val="1A1A1A"/>
              </a:solidFill>
              <a:latin typeface="Lato"/>
              <a:ea typeface="Lato"/>
              <a:cs typeface="Lato"/>
              <a:sym typeface="Lato"/>
            </a:endParaRPr>
          </a:p>
          <a:p>
            <a:pPr indent="-298450" lvl="1" marL="914400" rtl="0" algn="l">
              <a:lnSpc>
                <a:spcPct val="150000"/>
              </a:lnSpc>
              <a:spcBef>
                <a:spcPts val="0"/>
              </a:spcBef>
              <a:spcAft>
                <a:spcPts val="0"/>
              </a:spcAft>
              <a:buClr>
                <a:srgbClr val="1A1A1A"/>
              </a:buClr>
              <a:buSzPts val="1100"/>
              <a:buFont typeface="Lato"/>
              <a:buChar char="○"/>
            </a:pPr>
            <a:r>
              <a:rPr lang="en">
                <a:solidFill>
                  <a:srgbClr val="1A1A1A"/>
                </a:solidFill>
                <a:latin typeface="Lato"/>
                <a:ea typeface="Lato"/>
                <a:cs typeface="Lato"/>
                <a:sym typeface="Lato"/>
              </a:rPr>
              <a:t>Compassionate boundaries</a:t>
            </a:r>
            <a:endParaRPr>
              <a:solidFill>
                <a:srgbClr val="1A1A1A"/>
              </a:solidFill>
              <a:latin typeface="Lato"/>
              <a:ea typeface="Lato"/>
              <a:cs typeface="Lato"/>
              <a:sym typeface="Lato"/>
            </a:endParaRPr>
          </a:p>
          <a:p>
            <a:pPr indent="-311150" lvl="0" marL="457200" rtl="0" algn="l">
              <a:lnSpc>
                <a:spcPct val="150000"/>
              </a:lnSpc>
              <a:spcBef>
                <a:spcPts val="0"/>
              </a:spcBef>
              <a:spcAft>
                <a:spcPts val="0"/>
              </a:spcAft>
              <a:buClr>
                <a:srgbClr val="1A1A1A"/>
              </a:buClr>
              <a:buSzPts val="1300"/>
              <a:buFont typeface="Lato"/>
              <a:buChar char="●"/>
            </a:pPr>
            <a:r>
              <a:rPr lang="en" sz="1300">
                <a:solidFill>
                  <a:srgbClr val="1A1A1A"/>
                </a:solidFill>
                <a:latin typeface="Lato"/>
                <a:ea typeface="Lato"/>
                <a:cs typeface="Lato"/>
                <a:sym typeface="Lato"/>
              </a:rPr>
              <a:t>Acceptance of what comes up  in the process</a:t>
            </a:r>
            <a:endParaRPr sz="1300">
              <a:solidFill>
                <a:srgbClr val="1A1A1A"/>
              </a:solidFill>
              <a:latin typeface="Lato"/>
              <a:ea typeface="Lato"/>
              <a:cs typeface="Lato"/>
              <a:sym typeface="Lato"/>
            </a:endParaRPr>
          </a:p>
          <a:p>
            <a:pPr indent="-298450" lvl="1" marL="914400" rtl="0" algn="l">
              <a:lnSpc>
                <a:spcPct val="150000"/>
              </a:lnSpc>
              <a:spcBef>
                <a:spcPts val="0"/>
              </a:spcBef>
              <a:spcAft>
                <a:spcPts val="0"/>
              </a:spcAft>
              <a:buClr>
                <a:srgbClr val="1A1A1A"/>
              </a:buClr>
              <a:buSzPts val="1100"/>
              <a:buFont typeface="Lato"/>
              <a:buChar char="○"/>
            </a:pPr>
            <a:r>
              <a:rPr lang="en">
                <a:solidFill>
                  <a:srgbClr val="1A1A1A"/>
                </a:solidFill>
                <a:latin typeface="Lato"/>
                <a:ea typeface="Lato"/>
                <a:cs typeface="Lato"/>
                <a:sym typeface="Lato"/>
              </a:rPr>
              <a:t>Emotions</a:t>
            </a:r>
            <a:endParaRPr>
              <a:solidFill>
                <a:srgbClr val="1A1A1A"/>
              </a:solidFill>
              <a:latin typeface="Lato"/>
              <a:ea typeface="Lato"/>
              <a:cs typeface="Lato"/>
              <a:sym typeface="Lato"/>
            </a:endParaRPr>
          </a:p>
          <a:p>
            <a:pPr indent="-298450" lvl="1" marL="914400" rtl="0" algn="l">
              <a:lnSpc>
                <a:spcPct val="150000"/>
              </a:lnSpc>
              <a:spcBef>
                <a:spcPts val="0"/>
              </a:spcBef>
              <a:spcAft>
                <a:spcPts val="0"/>
              </a:spcAft>
              <a:buClr>
                <a:srgbClr val="1A1A1A"/>
              </a:buClr>
              <a:buSzPts val="1100"/>
              <a:buFont typeface="Lato"/>
              <a:buChar char="○"/>
            </a:pPr>
            <a:r>
              <a:rPr lang="en">
                <a:solidFill>
                  <a:srgbClr val="1A1A1A"/>
                </a:solidFill>
                <a:latin typeface="Lato"/>
                <a:ea typeface="Lato"/>
                <a:cs typeface="Lato"/>
                <a:sym typeface="Lato"/>
              </a:rPr>
              <a:t>Additional behaviors</a:t>
            </a:r>
            <a:endParaRPr>
              <a:solidFill>
                <a:srgbClr val="1A1A1A"/>
              </a:solidFill>
              <a:latin typeface="Lato"/>
              <a:ea typeface="Lato"/>
              <a:cs typeface="Lato"/>
              <a:sym typeface="Lato"/>
            </a:endParaRPr>
          </a:p>
          <a:p>
            <a:pPr indent="-311150" lvl="0" marL="457200" rtl="0" algn="l">
              <a:lnSpc>
                <a:spcPct val="150000"/>
              </a:lnSpc>
              <a:spcBef>
                <a:spcPts val="0"/>
              </a:spcBef>
              <a:spcAft>
                <a:spcPts val="0"/>
              </a:spcAft>
              <a:buClr>
                <a:srgbClr val="1A1A1A"/>
              </a:buClr>
              <a:buSzPts val="1300"/>
              <a:buFont typeface="Lato"/>
              <a:buChar char="●"/>
            </a:pPr>
            <a:r>
              <a:rPr lang="en" sz="1300">
                <a:solidFill>
                  <a:srgbClr val="1A1A1A"/>
                </a:solidFill>
                <a:latin typeface="Lato"/>
                <a:ea typeface="Lato"/>
                <a:cs typeface="Lato"/>
                <a:sym typeface="Lato"/>
              </a:rPr>
              <a:t>Self-compassion</a:t>
            </a:r>
            <a:endParaRPr/>
          </a:p>
          <a:p>
            <a:pPr indent="0" lvl="0" marL="0" rtl="0" algn="l">
              <a:spcBef>
                <a:spcPts val="1200"/>
              </a:spcBef>
              <a:spcAft>
                <a:spcPts val="0"/>
              </a:spcAft>
              <a:buNone/>
            </a:pPr>
            <a:r>
              <a:t/>
            </a:r>
            <a:endParaRPr/>
          </a:p>
          <a:p>
            <a:pPr indent="-311150" lvl="0" marL="457200" rtl="0" algn="l">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acceptance of function of behavior</a:t>
            </a:r>
            <a:endParaRPr sz="1300">
              <a:solidFill>
                <a:srgbClr val="595959"/>
              </a:solidFill>
              <a:latin typeface="Lato"/>
              <a:ea typeface="Lato"/>
              <a:cs typeface="Lato"/>
              <a:sym typeface="Lato"/>
            </a:endParaRPr>
          </a:p>
          <a:p>
            <a:pPr indent="-311150" lvl="0" marL="457200" rtl="0" algn="l">
              <a:lnSpc>
                <a:spcPct val="150000"/>
              </a:lnSpc>
              <a:spcBef>
                <a:spcPts val="0"/>
              </a:spcBef>
              <a:spcAft>
                <a:spcPts val="0"/>
              </a:spcAft>
              <a:buClr>
                <a:srgbClr val="1A1A1A"/>
              </a:buClr>
              <a:buSzPts val="1300"/>
              <a:buFont typeface="Lato"/>
              <a:buChar char="●"/>
            </a:pPr>
            <a:r>
              <a:rPr lang="en" sz="1300">
                <a:solidFill>
                  <a:srgbClr val="1A1A1A"/>
                </a:solidFill>
                <a:latin typeface="Lato"/>
                <a:ea typeface="Lato"/>
                <a:cs typeface="Lato"/>
                <a:sym typeface="Lato"/>
              </a:rPr>
              <a:t>Normalize &amp; Accept– Functional Contextualism</a:t>
            </a:r>
            <a:endParaRPr sz="1300">
              <a:solidFill>
                <a:srgbClr val="1A1A1A"/>
              </a:solidFill>
              <a:latin typeface="Lato"/>
              <a:ea typeface="Lato"/>
              <a:cs typeface="Lato"/>
              <a:sym typeface="Lato"/>
            </a:endParaRPr>
          </a:p>
          <a:p>
            <a:pPr indent="-311150" lvl="0" marL="457200" rtl="0" algn="l">
              <a:lnSpc>
                <a:spcPct val="150000"/>
              </a:lnSpc>
              <a:spcBef>
                <a:spcPts val="0"/>
              </a:spcBef>
              <a:spcAft>
                <a:spcPts val="0"/>
              </a:spcAft>
              <a:buClr>
                <a:srgbClr val="1A1A1A"/>
              </a:buClr>
              <a:buSzPts val="1300"/>
              <a:buFont typeface="Lato"/>
              <a:buChar char="●"/>
            </a:pPr>
            <a:r>
              <a:rPr lang="en" sz="1300">
                <a:solidFill>
                  <a:srgbClr val="1A1A1A"/>
                </a:solidFill>
                <a:latin typeface="Lato"/>
                <a:ea typeface="Lato"/>
                <a:cs typeface="Lato"/>
                <a:sym typeface="Lato"/>
              </a:rPr>
              <a:t>Workability</a:t>
            </a:r>
            <a:endParaRPr sz="1300">
              <a:solidFill>
                <a:srgbClr val="1A1A1A"/>
              </a:solidFill>
              <a:latin typeface="Lato"/>
              <a:ea typeface="Lato"/>
              <a:cs typeface="Lato"/>
              <a:sym typeface="Lato"/>
            </a:endParaRPr>
          </a:p>
          <a:p>
            <a:pPr indent="-311150" lvl="0" marL="457200" rtl="0" algn="l">
              <a:lnSpc>
                <a:spcPct val="150000"/>
              </a:lnSpc>
              <a:spcBef>
                <a:spcPts val="0"/>
              </a:spcBef>
              <a:spcAft>
                <a:spcPts val="0"/>
              </a:spcAft>
              <a:buClr>
                <a:srgbClr val="1A1A1A"/>
              </a:buClr>
              <a:buSzPts val="1300"/>
              <a:buFont typeface="Lato"/>
              <a:buChar char="●"/>
            </a:pPr>
            <a:r>
              <a:rPr lang="en" sz="1300">
                <a:solidFill>
                  <a:srgbClr val="1A1A1A"/>
                </a:solidFill>
                <a:latin typeface="Lato"/>
                <a:ea typeface="Lato"/>
                <a:cs typeface="Lato"/>
                <a:sym typeface="Lato"/>
              </a:rPr>
              <a:t>Values &amp; Why it’s worth it</a:t>
            </a:r>
            <a:endParaRPr sz="1300">
              <a:solidFill>
                <a:srgbClr val="1A1A1A"/>
              </a:solidFill>
              <a:latin typeface="Lato"/>
              <a:ea typeface="Lato"/>
              <a:cs typeface="Lato"/>
              <a:sym typeface="Lato"/>
            </a:endParaRPr>
          </a:p>
          <a:p>
            <a:pPr indent="-311150" lvl="0" marL="457200" rtl="0" algn="l">
              <a:lnSpc>
                <a:spcPct val="150000"/>
              </a:lnSpc>
              <a:spcBef>
                <a:spcPts val="0"/>
              </a:spcBef>
              <a:spcAft>
                <a:spcPts val="0"/>
              </a:spcAft>
              <a:buClr>
                <a:srgbClr val="1A1A1A"/>
              </a:buClr>
              <a:buSzPts val="1300"/>
              <a:buFont typeface="Lato"/>
              <a:buChar char="●"/>
            </a:pPr>
            <a:r>
              <a:rPr lang="en" sz="1300">
                <a:solidFill>
                  <a:srgbClr val="1A1A1A"/>
                </a:solidFill>
                <a:latin typeface="Lato"/>
                <a:ea typeface="Lato"/>
                <a:cs typeface="Lato"/>
                <a:sym typeface="Lato"/>
              </a:rPr>
              <a:t>Defuse</a:t>
            </a:r>
            <a:endParaRPr sz="1300">
              <a:solidFill>
                <a:srgbClr val="1A1A1A"/>
              </a:solidFill>
              <a:latin typeface="Lato"/>
              <a:ea typeface="Lato"/>
              <a:cs typeface="Lato"/>
              <a:sym typeface="Lato"/>
            </a:endParaRPr>
          </a:p>
          <a:p>
            <a:pPr indent="-311150" lvl="0" marL="457200" rtl="0" algn="l">
              <a:lnSpc>
                <a:spcPct val="150000"/>
              </a:lnSpc>
              <a:spcBef>
                <a:spcPts val="0"/>
              </a:spcBef>
              <a:spcAft>
                <a:spcPts val="0"/>
              </a:spcAft>
              <a:buClr>
                <a:srgbClr val="1A1A1A"/>
              </a:buClr>
              <a:buSzPts val="1300"/>
              <a:buFont typeface="Lato"/>
              <a:buChar char="●"/>
            </a:pPr>
            <a:r>
              <a:rPr lang="en" sz="1300">
                <a:solidFill>
                  <a:srgbClr val="1A1A1A"/>
                </a:solidFill>
                <a:latin typeface="Lato"/>
                <a:ea typeface="Lato"/>
                <a:cs typeface="Lato"/>
                <a:sym typeface="Lato"/>
              </a:rPr>
              <a:t>Start small, pick one behavior (committed action)</a:t>
            </a:r>
            <a:endParaRPr sz="1300">
              <a:solidFill>
                <a:srgbClr val="595959"/>
              </a:solidFill>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27587bd2b3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27587bd2b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27587bd2b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27587bd2b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 common </a:t>
            </a:r>
            <a:r>
              <a:rPr lang="en"/>
              <a:t>accommodations</a:t>
            </a:r>
            <a:r>
              <a:rPr lang="en"/>
              <a:t>, co-soothing, minimizing, avoiding triggers and tough emotions, being friends, advice giving,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2920136a48_0_19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2920136a48_0_1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FASA</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300">
                <a:solidFill>
                  <a:srgbClr val="1A1A1A"/>
                </a:solidFill>
                <a:latin typeface="Lato"/>
                <a:ea typeface="Lato"/>
                <a:cs typeface="Lato"/>
                <a:sym typeface="Lato"/>
              </a:rPr>
              <a:t>SPACE</a:t>
            </a:r>
            <a:endParaRPr sz="1300">
              <a:solidFill>
                <a:srgbClr val="1A1A1A"/>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rgbClr val="1A1A1A"/>
                </a:solidFill>
                <a:latin typeface="Lato"/>
                <a:ea typeface="Lato"/>
                <a:cs typeface="Lato"/>
                <a:sym typeface="Lato"/>
              </a:rPr>
              <a:t>Russ Harris</a:t>
            </a:r>
            <a:endParaRPr sz="1300">
              <a:solidFill>
                <a:srgbClr val="1A1A1A"/>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rgbClr val="1A1A1A"/>
                </a:solidFill>
                <a:latin typeface="Lato"/>
                <a:ea typeface="Lato"/>
                <a:cs typeface="Lato"/>
                <a:sym typeface="Lato"/>
              </a:rPr>
              <a:t>Lebowitz, Eli R. PhD, Breaking Free of Child Anxiety and OCD: A Scientifically Proven Program for Parents, 2021</a:t>
            </a:r>
            <a:endParaRPr sz="1300">
              <a:solidFill>
                <a:srgbClr val="1A1A1A"/>
              </a:solidFill>
              <a:latin typeface="Lato"/>
              <a:ea typeface="Lato"/>
              <a:cs typeface="Lato"/>
              <a:sym typeface="Lato"/>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27587bd2b3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27587bd2b3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Alice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27587bd2b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27587bd2b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27587bd2b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27587bd2b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2ca7587f13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2ca7587f13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27587bd2b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27587bd2b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a:p>
            <a:pPr indent="0" lvl="0" marL="0" rtl="0" algn="l">
              <a:spcBef>
                <a:spcPts val="0"/>
              </a:spcBef>
              <a:spcAft>
                <a:spcPts val="0"/>
              </a:spcAft>
              <a:buNone/>
            </a:pPr>
            <a:r>
              <a:rPr lang="en"/>
              <a:t>Give overview of </a:t>
            </a:r>
            <a:r>
              <a:rPr lang="en"/>
              <a:t>presentation, introduce SPACE overlaid with ACT, relate content to lens of clinician as well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27587bd2b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27587bd2b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search, family system, boundaries</a:t>
            </a:r>
            <a:endParaRPr/>
          </a:p>
          <a:p>
            <a:pPr indent="0" lvl="0" marL="0" rtl="0" algn="l">
              <a:spcBef>
                <a:spcPts val="0"/>
              </a:spcBef>
              <a:spcAft>
                <a:spcPts val="0"/>
              </a:spcAft>
              <a:buNone/>
            </a:pPr>
            <a:r>
              <a:rPr lang="en"/>
              <a:t>Kevin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Could easy be a presentation about working with Lucy’s anxiety, but different perspective is working with PARENTS behaviors on lucy’s anxiety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27587bd2b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27587bd2b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a:p>
            <a:pPr indent="0" lvl="0" marL="0" rtl="0" algn="l">
              <a:spcBef>
                <a:spcPts val="0"/>
              </a:spcBef>
              <a:spcAft>
                <a:spcPts val="0"/>
              </a:spcAft>
              <a:buNone/>
            </a:pPr>
            <a:r>
              <a:rPr lang="en"/>
              <a:t>Treatment for parents for child anxiety, why? Systematic nature of anxiety, helps to minimize/reframe parental blame, focus on short term committed action around self awareness/self-control vs controlling child bx</a:t>
            </a:r>
            <a:endParaRPr/>
          </a:p>
          <a:p>
            <a:pPr indent="0" lvl="0" marL="0" rtl="0" algn="l">
              <a:spcBef>
                <a:spcPts val="0"/>
              </a:spcBef>
              <a:spcAft>
                <a:spcPts val="0"/>
              </a:spcAft>
              <a:buNone/>
            </a:pPr>
            <a:r>
              <a:rPr lang="en"/>
              <a:t>Psycho ed @ anxiety, personal boundaries, look at </a:t>
            </a:r>
            <a:r>
              <a:rPr lang="en"/>
              <a:t>accommodation and support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Formula- intro, increasing support, charting accommodation, choosing target, making plan, informing child, implementation, additional targets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27587bd2b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27587bd2b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2abca4b21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2abca4b21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1200"/>
              </a:spcAft>
              <a:buClr>
                <a:schemeClr val="dk1"/>
              </a:buClr>
              <a:buSzPts val="1100"/>
              <a:buFont typeface="Arial"/>
              <a:buNone/>
            </a:pPr>
            <a:r>
              <a:rPr lang="en" sz="1300">
                <a:solidFill>
                  <a:srgbClr val="1A1A1A"/>
                </a:solidFill>
                <a:latin typeface="Lato"/>
                <a:ea typeface="Lato"/>
                <a:cs typeface="Lato"/>
                <a:sym typeface="Lato"/>
              </a:rPr>
              <a:t>Lucy’s parents report picking her up from school or allowing her to stay home from  school 1-3 times a week. If her parents set the boundary to not pick her up from school, she threatens suicide or skips school with friends. She reports that vaping THC is the only thing that helps calm her anxiety. Parents tried to enforce a no drug use policy, but eventually were worn down to no drug use in the house. Due to Lucy’s anxiety, she is empahtic that either mom or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rgbClr val="B7B7B7"/>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Making</a:t>
            </a:r>
            <a:r>
              <a:rPr lang="en"/>
              <a:t> Space to ACT: </a:t>
            </a:r>
            <a:r>
              <a:rPr lang="en" sz="3044"/>
              <a:t>Supporting Parents with </a:t>
            </a:r>
            <a:r>
              <a:rPr lang="en" sz="3044"/>
              <a:t>Resistant</a:t>
            </a:r>
            <a:r>
              <a:rPr lang="en" sz="3044"/>
              <a:t> Teens</a:t>
            </a:r>
            <a:endParaRPr sz="3044"/>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852"/>
              <a:buNone/>
            </a:pPr>
            <a:r>
              <a:rPr lang="en" sz="1240">
                <a:solidFill>
                  <a:schemeClr val="dk2"/>
                </a:solidFill>
                <a:latin typeface="Raleway"/>
                <a:ea typeface="Raleway"/>
                <a:cs typeface="Raleway"/>
                <a:sym typeface="Raleway"/>
              </a:rPr>
              <a:t>K. Alice Cennamo, LCSW, LCAS</a:t>
            </a:r>
            <a:endParaRPr sz="1240">
              <a:solidFill>
                <a:schemeClr val="dk2"/>
              </a:solidFill>
              <a:latin typeface="Raleway"/>
              <a:ea typeface="Raleway"/>
              <a:cs typeface="Raleway"/>
              <a:sym typeface="Raleway"/>
            </a:endParaRPr>
          </a:p>
          <a:p>
            <a:pPr indent="0" lvl="0" marL="0" rtl="0" algn="l">
              <a:lnSpc>
                <a:spcPct val="150000"/>
              </a:lnSpc>
              <a:spcBef>
                <a:spcPts val="0"/>
              </a:spcBef>
              <a:spcAft>
                <a:spcPts val="0"/>
              </a:spcAft>
              <a:buSzPts val="852"/>
              <a:buNone/>
            </a:pPr>
            <a:r>
              <a:rPr lang="en" sz="1240">
                <a:solidFill>
                  <a:schemeClr val="dk2"/>
                </a:solidFill>
                <a:latin typeface="Raleway"/>
                <a:ea typeface="Raleway"/>
                <a:cs typeface="Raleway"/>
                <a:sym typeface="Raleway"/>
              </a:rPr>
              <a:t>Kevin Waller, MA, NCC, LCMHCS, LCAS, CCS</a:t>
            </a:r>
            <a:endParaRPr sz="1240">
              <a:solidFill>
                <a:schemeClr val="dk2"/>
              </a:solidFill>
              <a:latin typeface="Raleway"/>
              <a:ea typeface="Raleway"/>
              <a:cs typeface="Raleway"/>
              <a:sym typeface="Raleway"/>
            </a:endParaRPr>
          </a:p>
        </p:txBody>
      </p:sp>
      <p:pic>
        <p:nvPicPr>
          <p:cNvPr id="88" name="Google Shape;88;p13"/>
          <p:cNvPicPr preferRelativeResize="0"/>
          <p:nvPr/>
        </p:nvPicPr>
        <p:blipFill>
          <a:blip r:embed="rId3">
            <a:alphaModFix/>
          </a:blip>
          <a:stretch>
            <a:fillRect/>
          </a:stretch>
        </p:blipFill>
        <p:spPr>
          <a:xfrm>
            <a:off x="4763650" y="2754397"/>
            <a:ext cx="3791751" cy="2060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idx="1" type="body"/>
          </p:nvPr>
        </p:nvSpPr>
        <p:spPr>
          <a:xfrm>
            <a:off x="4791800" y="1522325"/>
            <a:ext cx="3867300" cy="2505000"/>
          </a:xfrm>
          <a:prstGeom prst="rect">
            <a:avLst/>
          </a:prstGeom>
        </p:spPr>
        <p:txBody>
          <a:bodyPr anchorCtr="0" anchor="t" bIns="91425" lIns="91425" spcFirstLastPara="1" rIns="91425" wrap="square" tIns="91425">
            <a:normAutofit lnSpcReduction="10000"/>
          </a:bodyPr>
          <a:lstStyle/>
          <a:p>
            <a:pPr indent="-330200" lvl="0" marL="457200" rtl="0" algn="l">
              <a:lnSpc>
                <a:spcPct val="150000"/>
              </a:lnSpc>
              <a:spcBef>
                <a:spcPts val="0"/>
              </a:spcBef>
              <a:spcAft>
                <a:spcPts val="0"/>
              </a:spcAft>
              <a:buClr>
                <a:schemeClr val="dk2"/>
              </a:buClr>
              <a:buSzPts val="1600"/>
              <a:buChar char="●"/>
            </a:pPr>
            <a:r>
              <a:rPr lang="en" sz="1600">
                <a:solidFill>
                  <a:schemeClr val="dk2"/>
                </a:solidFill>
              </a:rPr>
              <a:t>How much of my time is taken over by my child’s anxiety?</a:t>
            </a:r>
            <a:endParaRPr sz="1600">
              <a:solidFill>
                <a:schemeClr val="dk2"/>
              </a:solidFill>
            </a:endParaRPr>
          </a:p>
          <a:p>
            <a:pPr indent="-330200" lvl="0" marL="457200" rtl="0" algn="l">
              <a:lnSpc>
                <a:spcPct val="150000"/>
              </a:lnSpc>
              <a:spcBef>
                <a:spcPts val="1000"/>
              </a:spcBef>
              <a:spcAft>
                <a:spcPts val="0"/>
              </a:spcAft>
              <a:buClr>
                <a:schemeClr val="dk2"/>
              </a:buClr>
              <a:buSzPts val="1600"/>
              <a:buChar char="●"/>
            </a:pPr>
            <a:r>
              <a:rPr lang="en" sz="1600">
                <a:solidFill>
                  <a:schemeClr val="dk2"/>
                </a:solidFill>
              </a:rPr>
              <a:t>What am I doing different for this child compared to his/her siblings?</a:t>
            </a:r>
            <a:endParaRPr sz="1600">
              <a:solidFill>
                <a:schemeClr val="dk2"/>
              </a:solidFill>
            </a:endParaRPr>
          </a:p>
          <a:p>
            <a:pPr indent="-330200" lvl="0" marL="457200" rtl="0" algn="l">
              <a:lnSpc>
                <a:spcPct val="150000"/>
              </a:lnSpc>
              <a:spcBef>
                <a:spcPts val="1000"/>
              </a:spcBef>
              <a:spcAft>
                <a:spcPts val="1000"/>
              </a:spcAft>
              <a:buClr>
                <a:schemeClr val="dk2"/>
              </a:buClr>
              <a:buSzPts val="1600"/>
              <a:buChar char="●"/>
            </a:pPr>
            <a:r>
              <a:rPr lang="en" sz="1600">
                <a:solidFill>
                  <a:schemeClr val="dk2"/>
                </a:solidFill>
              </a:rPr>
              <a:t>What would I do differently if my child was not anxious or afraid?</a:t>
            </a:r>
            <a:endParaRPr sz="1600">
              <a:solidFill>
                <a:schemeClr val="dk2"/>
              </a:solidFill>
            </a:endParaRPr>
          </a:p>
        </p:txBody>
      </p:sp>
      <p:pic>
        <p:nvPicPr>
          <p:cNvPr id="149" name="Google Shape;149;p22"/>
          <p:cNvPicPr preferRelativeResize="0"/>
          <p:nvPr/>
        </p:nvPicPr>
        <p:blipFill rotWithShape="1">
          <a:blip r:embed="rId3">
            <a:alphaModFix/>
          </a:blip>
          <a:srcRect b="16478" l="19263" r="0" t="6910"/>
          <a:stretch/>
        </p:blipFill>
        <p:spPr>
          <a:xfrm>
            <a:off x="571500" y="1522325"/>
            <a:ext cx="4132352" cy="29996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Accommodation</a:t>
            </a:r>
            <a:r>
              <a:rPr lang="en"/>
              <a:t> </a:t>
            </a:r>
            <a:endParaRPr/>
          </a:p>
        </p:txBody>
      </p:sp>
      <p:sp>
        <p:nvSpPr>
          <p:cNvPr id="155" name="Google Shape;155;p23"/>
          <p:cNvSpPr txBox="1"/>
          <p:nvPr>
            <p:ph idx="1" type="body"/>
          </p:nvPr>
        </p:nvSpPr>
        <p:spPr>
          <a:xfrm>
            <a:off x="548750" y="1853850"/>
            <a:ext cx="3678300" cy="2850000"/>
          </a:xfrm>
          <a:prstGeom prst="rect">
            <a:avLst/>
          </a:prstGeom>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Clr>
                <a:schemeClr val="dk2"/>
              </a:buClr>
              <a:buSzPts val="1400"/>
              <a:buChar char="●"/>
            </a:pPr>
            <a:r>
              <a:rPr lang="en" sz="1400">
                <a:solidFill>
                  <a:schemeClr val="dk2"/>
                </a:solidFill>
              </a:rPr>
              <a:t>Action doing or not doing because of the child’s anxiety </a:t>
            </a:r>
            <a:endParaRPr sz="1400">
              <a:solidFill>
                <a:schemeClr val="dk2"/>
              </a:solidFill>
            </a:endParaRPr>
          </a:p>
          <a:p>
            <a:pPr indent="-317500" lvl="0" marL="457200" rtl="0" algn="l">
              <a:lnSpc>
                <a:spcPct val="115000"/>
              </a:lnSpc>
              <a:spcBef>
                <a:spcPts val="1000"/>
              </a:spcBef>
              <a:spcAft>
                <a:spcPts val="0"/>
              </a:spcAft>
              <a:buClr>
                <a:schemeClr val="dk2"/>
              </a:buClr>
              <a:buSzPts val="1400"/>
              <a:buChar char="●"/>
            </a:pPr>
            <a:r>
              <a:rPr lang="en" sz="1400">
                <a:solidFill>
                  <a:schemeClr val="dk2"/>
                </a:solidFill>
              </a:rPr>
              <a:t>Often serves the function of avoidance</a:t>
            </a:r>
            <a:endParaRPr sz="1400">
              <a:solidFill>
                <a:schemeClr val="dk2"/>
              </a:solidFill>
            </a:endParaRPr>
          </a:p>
          <a:p>
            <a:pPr indent="-317500" lvl="0" marL="457200" rtl="0" algn="l">
              <a:lnSpc>
                <a:spcPct val="115000"/>
              </a:lnSpc>
              <a:spcBef>
                <a:spcPts val="1000"/>
              </a:spcBef>
              <a:spcAft>
                <a:spcPts val="0"/>
              </a:spcAft>
              <a:buClr>
                <a:schemeClr val="dk2"/>
              </a:buClr>
              <a:buSzPts val="1400"/>
              <a:buChar char="●"/>
            </a:pPr>
            <a:r>
              <a:rPr lang="en" sz="1400">
                <a:solidFill>
                  <a:schemeClr val="dk2"/>
                </a:solidFill>
              </a:rPr>
              <a:t>Goal of an </a:t>
            </a:r>
            <a:r>
              <a:rPr lang="en" sz="1400">
                <a:solidFill>
                  <a:schemeClr val="dk2"/>
                </a:solidFill>
              </a:rPr>
              <a:t>accommodation is to avoid the child’s avoidant behaviors</a:t>
            </a:r>
            <a:endParaRPr sz="1400">
              <a:solidFill>
                <a:schemeClr val="dk2"/>
              </a:solidFill>
            </a:endParaRPr>
          </a:p>
          <a:p>
            <a:pPr indent="-317500" lvl="0" marL="457200" rtl="0" algn="l">
              <a:lnSpc>
                <a:spcPct val="115000"/>
              </a:lnSpc>
              <a:spcBef>
                <a:spcPts val="1000"/>
              </a:spcBef>
              <a:spcAft>
                <a:spcPts val="1000"/>
              </a:spcAft>
              <a:buClr>
                <a:schemeClr val="dk2"/>
              </a:buClr>
              <a:buSzPts val="1400"/>
              <a:buChar char="●"/>
            </a:pPr>
            <a:r>
              <a:rPr lang="en" sz="1400">
                <a:solidFill>
                  <a:schemeClr val="dk2"/>
                </a:solidFill>
              </a:rPr>
              <a:t>Intervention is with parents behavior</a:t>
            </a:r>
            <a:endParaRPr sz="1400"/>
          </a:p>
        </p:txBody>
      </p:sp>
      <p:pic>
        <p:nvPicPr>
          <p:cNvPr id="156" name="Google Shape;156;p23"/>
          <p:cNvPicPr preferRelativeResize="0"/>
          <p:nvPr/>
        </p:nvPicPr>
        <p:blipFill rotWithShape="1">
          <a:blip r:embed="rId3">
            <a:alphaModFix/>
          </a:blip>
          <a:srcRect b="25477" l="22490" r="27839" t="41135"/>
          <a:stretch/>
        </p:blipFill>
        <p:spPr>
          <a:xfrm>
            <a:off x="4352775" y="1222625"/>
            <a:ext cx="4205824" cy="3481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a:t>
            </a:r>
            <a:r>
              <a:rPr lang="en"/>
              <a:t>ccommodations</a:t>
            </a:r>
            <a:r>
              <a:rPr lang="en"/>
              <a:t> in case study</a:t>
            </a:r>
            <a:endParaRPr/>
          </a:p>
        </p:txBody>
      </p:sp>
      <p:sp>
        <p:nvSpPr>
          <p:cNvPr id="162" name="Google Shape;162;p24"/>
          <p:cNvSpPr txBox="1"/>
          <p:nvPr>
            <p:ph idx="1" type="body"/>
          </p:nvPr>
        </p:nvSpPr>
        <p:spPr>
          <a:xfrm>
            <a:off x="729450" y="2000000"/>
            <a:ext cx="3940800" cy="2772900"/>
          </a:xfrm>
          <a:prstGeom prst="rect">
            <a:avLst/>
          </a:prstGeom>
        </p:spPr>
        <p:txBody>
          <a:bodyPr anchorCtr="0" anchor="t" bIns="91425" lIns="91425" spcFirstLastPara="1" rIns="91425" wrap="square" tIns="91425">
            <a:normAutofit fontScale="92500" lnSpcReduction="10000"/>
          </a:bodyPr>
          <a:lstStyle/>
          <a:p>
            <a:pPr indent="-304958" lvl="0" marL="457200" rtl="0" algn="l">
              <a:spcBef>
                <a:spcPts val="0"/>
              </a:spcBef>
              <a:spcAft>
                <a:spcPts val="0"/>
              </a:spcAft>
              <a:buClr>
                <a:schemeClr val="dk2"/>
              </a:buClr>
              <a:buSzPct val="100000"/>
              <a:buChar char="●"/>
            </a:pPr>
            <a:r>
              <a:rPr lang="en">
                <a:solidFill>
                  <a:schemeClr val="dk2"/>
                </a:solidFill>
              </a:rPr>
              <a:t>Parents </a:t>
            </a:r>
            <a:r>
              <a:rPr lang="en">
                <a:solidFill>
                  <a:schemeClr val="dk2"/>
                </a:solidFill>
              </a:rPr>
              <a:t>picking</a:t>
            </a:r>
            <a:r>
              <a:rPr lang="en">
                <a:solidFill>
                  <a:schemeClr val="dk2"/>
                </a:solidFill>
              </a:rPr>
              <a:t> Lucy  up from school repeatedly</a:t>
            </a:r>
            <a:endParaRPr>
              <a:solidFill>
                <a:schemeClr val="dk2"/>
              </a:solidFill>
            </a:endParaRPr>
          </a:p>
          <a:p>
            <a:pPr indent="-304958" lvl="0" marL="457200" rtl="0" algn="l">
              <a:spcBef>
                <a:spcPts val="0"/>
              </a:spcBef>
              <a:spcAft>
                <a:spcPts val="0"/>
              </a:spcAft>
              <a:buClr>
                <a:schemeClr val="dk2"/>
              </a:buClr>
              <a:buSzPct val="100000"/>
              <a:buChar char="●"/>
            </a:pPr>
            <a:r>
              <a:rPr lang="en">
                <a:solidFill>
                  <a:schemeClr val="dk2"/>
                </a:solidFill>
              </a:rPr>
              <a:t>Parents talking to the teachers about missed school work</a:t>
            </a:r>
            <a:endParaRPr>
              <a:solidFill>
                <a:schemeClr val="dk2"/>
              </a:solidFill>
            </a:endParaRPr>
          </a:p>
          <a:p>
            <a:pPr indent="-304958" lvl="0" marL="457200" rtl="0" algn="l">
              <a:spcBef>
                <a:spcPts val="0"/>
              </a:spcBef>
              <a:spcAft>
                <a:spcPts val="0"/>
              </a:spcAft>
              <a:buClr>
                <a:schemeClr val="dk2"/>
              </a:buClr>
              <a:buSzPct val="100000"/>
              <a:buChar char="●"/>
            </a:pPr>
            <a:r>
              <a:rPr lang="en">
                <a:solidFill>
                  <a:schemeClr val="dk2"/>
                </a:solidFill>
              </a:rPr>
              <a:t>Parents setting up doctors appointments after doctors appointments</a:t>
            </a:r>
            <a:endParaRPr>
              <a:solidFill>
                <a:schemeClr val="dk2"/>
              </a:solidFill>
            </a:endParaRPr>
          </a:p>
          <a:p>
            <a:pPr indent="-304958" lvl="0" marL="457200" rtl="0" algn="l">
              <a:spcBef>
                <a:spcPts val="0"/>
              </a:spcBef>
              <a:spcAft>
                <a:spcPts val="0"/>
              </a:spcAft>
              <a:buClr>
                <a:schemeClr val="dk2"/>
              </a:buClr>
              <a:buSzPct val="100000"/>
              <a:buChar char="●"/>
            </a:pPr>
            <a:r>
              <a:rPr lang="en">
                <a:solidFill>
                  <a:schemeClr val="dk2"/>
                </a:solidFill>
              </a:rPr>
              <a:t>Parents have tried multiple audio-visual supports and medications</a:t>
            </a:r>
            <a:endParaRPr>
              <a:solidFill>
                <a:schemeClr val="dk2"/>
              </a:solidFill>
            </a:endParaRPr>
          </a:p>
          <a:p>
            <a:pPr indent="-304958" lvl="0" marL="457200" rtl="0" algn="l">
              <a:spcBef>
                <a:spcPts val="0"/>
              </a:spcBef>
              <a:spcAft>
                <a:spcPts val="0"/>
              </a:spcAft>
              <a:buClr>
                <a:schemeClr val="dk2"/>
              </a:buClr>
              <a:buSzPct val="100000"/>
              <a:buChar char="●"/>
            </a:pPr>
            <a:r>
              <a:rPr lang="en">
                <a:solidFill>
                  <a:schemeClr val="dk2"/>
                </a:solidFill>
              </a:rPr>
              <a:t>Parents have pulled an additional  </a:t>
            </a:r>
            <a:r>
              <a:rPr lang="en">
                <a:solidFill>
                  <a:schemeClr val="dk2"/>
                </a:solidFill>
              </a:rPr>
              <a:t>mattress</a:t>
            </a:r>
            <a:r>
              <a:rPr lang="en">
                <a:solidFill>
                  <a:schemeClr val="dk2"/>
                </a:solidFill>
              </a:rPr>
              <a:t> into their bedroom</a:t>
            </a:r>
            <a:endParaRPr>
              <a:solidFill>
                <a:schemeClr val="dk2"/>
              </a:solidFill>
            </a:endParaRPr>
          </a:p>
          <a:p>
            <a:pPr indent="-304958" lvl="0" marL="457200" rtl="0" algn="l">
              <a:spcBef>
                <a:spcPts val="0"/>
              </a:spcBef>
              <a:spcAft>
                <a:spcPts val="0"/>
              </a:spcAft>
              <a:buClr>
                <a:schemeClr val="dk2"/>
              </a:buClr>
              <a:buSzPct val="100000"/>
              <a:buChar char="●"/>
            </a:pPr>
            <a:r>
              <a:rPr lang="en">
                <a:solidFill>
                  <a:schemeClr val="dk2"/>
                </a:solidFill>
              </a:rPr>
              <a:t>Parents have allowed friends to stay over most nights</a:t>
            </a:r>
            <a:endParaRPr>
              <a:solidFill>
                <a:schemeClr val="dk2"/>
              </a:solidFill>
            </a:endParaRPr>
          </a:p>
          <a:p>
            <a:pPr indent="-304958" lvl="0" marL="457200" rtl="0" algn="l">
              <a:spcBef>
                <a:spcPts val="0"/>
              </a:spcBef>
              <a:spcAft>
                <a:spcPts val="0"/>
              </a:spcAft>
              <a:buClr>
                <a:schemeClr val="dk2"/>
              </a:buClr>
              <a:buSzPct val="100000"/>
              <a:buChar char="●"/>
            </a:pPr>
            <a:r>
              <a:rPr lang="en">
                <a:solidFill>
                  <a:schemeClr val="dk2"/>
                </a:solidFill>
              </a:rPr>
              <a:t>Parents have allowed Lucy to vape THC</a:t>
            </a:r>
            <a:endParaRPr>
              <a:solidFill>
                <a:schemeClr val="dk2"/>
              </a:solidFill>
            </a:endParaRPr>
          </a:p>
          <a:p>
            <a:pPr indent="-304958" lvl="0" marL="457200" rtl="0" algn="l">
              <a:spcBef>
                <a:spcPts val="0"/>
              </a:spcBef>
              <a:spcAft>
                <a:spcPts val="0"/>
              </a:spcAft>
              <a:buClr>
                <a:schemeClr val="dk2"/>
              </a:buClr>
              <a:buSzPct val="100000"/>
              <a:buChar char="●"/>
            </a:pPr>
            <a:r>
              <a:rPr lang="en">
                <a:solidFill>
                  <a:schemeClr val="dk2"/>
                </a:solidFill>
              </a:rPr>
              <a:t>What else…</a:t>
            </a:r>
            <a:endParaRPr>
              <a:solidFill>
                <a:schemeClr val="dk2"/>
              </a:solidFill>
            </a:endParaRPr>
          </a:p>
        </p:txBody>
      </p:sp>
      <p:pic>
        <p:nvPicPr>
          <p:cNvPr id="163" name="Google Shape;163;p24"/>
          <p:cNvPicPr preferRelativeResize="0"/>
          <p:nvPr/>
        </p:nvPicPr>
        <p:blipFill>
          <a:blip r:embed="rId3">
            <a:alphaModFix/>
          </a:blip>
          <a:stretch>
            <a:fillRect/>
          </a:stretch>
        </p:blipFill>
        <p:spPr>
          <a:xfrm>
            <a:off x="4791800" y="1921075"/>
            <a:ext cx="3852551" cy="2930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Connecting SPACE &amp; ACT</a:t>
            </a:r>
            <a:endParaRPr/>
          </a:p>
        </p:txBody>
      </p:sp>
      <p:sp>
        <p:nvSpPr>
          <p:cNvPr id="169" name="Google Shape;169;p25"/>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17500" lvl="0" marL="457200" rtl="0" algn="l">
              <a:lnSpc>
                <a:spcPct val="150000"/>
              </a:lnSpc>
              <a:spcBef>
                <a:spcPts val="0"/>
              </a:spcBef>
              <a:spcAft>
                <a:spcPts val="0"/>
              </a:spcAft>
              <a:buClr>
                <a:schemeClr val="dk2"/>
              </a:buClr>
              <a:buSzPts val="1400"/>
              <a:buChar char="●"/>
            </a:pPr>
            <a:r>
              <a:rPr lang="en" sz="1400">
                <a:solidFill>
                  <a:schemeClr val="dk2"/>
                </a:solidFill>
              </a:rPr>
              <a:t>Behaviors and </a:t>
            </a:r>
            <a:r>
              <a:rPr lang="en" sz="1400">
                <a:solidFill>
                  <a:schemeClr val="dk2"/>
                </a:solidFill>
              </a:rPr>
              <a:t>accommodations within the context of Workability</a:t>
            </a:r>
            <a:endParaRPr sz="1400">
              <a:solidFill>
                <a:schemeClr val="dk2"/>
              </a:solidFill>
            </a:endParaRPr>
          </a:p>
          <a:p>
            <a:pPr indent="-317500" lvl="0" marL="457200" rtl="0" algn="l">
              <a:lnSpc>
                <a:spcPct val="150000"/>
              </a:lnSpc>
              <a:spcBef>
                <a:spcPts val="0"/>
              </a:spcBef>
              <a:spcAft>
                <a:spcPts val="0"/>
              </a:spcAft>
              <a:buClr>
                <a:schemeClr val="dk2"/>
              </a:buClr>
              <a:buSzPts val="1400"/>
              <a:buChar char="●"/>
            </a:pPr>
            <a:r>
              <a:rPr lang="en" sz="1400">
                <a:solidFill>
                  <a:schemeClr val="dk2"/>
                </a:solidFill>
              </a:rPr>
              <a:t>Accommodations = Experiential Avoidance</a:t>
            </a:r>
            <a:endParaRPr sz="1400">
              <a:solidFill>
                <a:schemeClr val="dk2"/>
              </a:solidFill>
            </a:endParaRPr>
          </a:p>
          <a:p>
            <a:pPr indent="-317500" lvl="0" marL="457200" rtl="0" algn="l">
              <a:lnSpc>
                <a:spcPct val="150000"/>
              </a:lnSpc>
              <a:spcBef>
                <a:spcPts val="0"/>
              </a:spcBef>
              <a:spcAft>
                <a:spcPts val="0"/>
              </a:spcAft>
              <a:buClr>
                <a:schemeClr val="dk2"/>
              </a:buClr>
              <a:buSzPts val="1400"/>
              <a:buChar char="●"/>
            </a:pPr>
            <a:r>
              <a:rPr lang="en" sz="1400">
                <a:solidFill>
                  <a:schemeClr val="dk2"/>
                </a:solidFill>
              </a:rPr>
              <a:t>Values work = how to show up in the face of our own &amp; our children’s suffering (and our client’s suffering!) </a:t>
            </a:r>
            <a:endParaRPr sz="1400">
              <a:solidFill>
                <a:schemeClr val="dk2"/>
              </a:solidFill>
            </a:endParaRPr>
          </a:p>
          <a:p>
            <a:pPr indent="-317500" lvl="0" marL="457200" rtl="0" algn="l">
              <a:lnSpc>
                <a:spcPct val="150000"/>
              </a:lnSpc>
              <a:spcBef>
                <a:spcPts val="0"/>
              </a:spcBef>
              <a:spcAft>
                <a:spcPts val="0"/>
              </a:spcAft>
              <a:buClr>
                <a:schemeClr val="dk2"/>
              </a:buClr>
              <a:buSzPts val="1400"/>
              <a:buChar char="●"/>
            </a:pPr>
            <a:r>
              <a:rPr lang="en" sz="1400">
                <a:solidFill>
                  <a:schemeClr val="dk2"/>
                </a:solidFill>
              </a:rPr>
              <a:t>Accommodations are not “BAD”- functional contextualism</a:t>
            </a:r>
            <a:endParaRPr sz="1400">
              <a:solidFill>
                <a:schemeClr val="dk2"/>
              </a:solidFill>
            </a:endParaRPr>
          </a:p>
          <a:p>
            <a:pPr indent="-317500" lvl="0" marL="457200" rtl="0" algn="l">
              <a:lnSpc>
                <a:spcPct val="150000"/>
              </a:lnSpc>
              <a:spcBef>
                <a:spcPts val="0"/>
              </a:spcBef>
              <a:spcAft>
                <a:spcPts val="0"/>
              </a:spcAft>
              <a:buClr>
                <a:schemeClr val="dk2"/>
              </a:buClr>
              <a:buSzPts val="1400"/>
              <a:buChar char="●"/>
            </a:pPr>
            <a:r>
              <a:rPr lang="en" sz="1400">
                <a:solidFill>
                  <a:schemeClr val="dk2"/>
                </a:solidFill>
              </a:rPr>
              <a:t>One accommodation at a time = Committed Action</a:t>
            </a:r>
            <a:endParaRPr sz="14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6"/>
          <p:cNvPicPr preferRelativeResize="0"/>
          <p:nvPr/>
        </p:nvPicPr>
        <p:blipFill rotWithShape="1">
          <a:blip r:embed="rId3">
            <a:alphaModFix/>
          </a:blip>
          <a:srcRect b="10505" l="3831" r="3840" t="24402"/>
          <a:stretch/>
        </p:blipFill>
        <p:spPr>
          <a:xfrm>
            <a:off x="1945663" y="507675"/>
            <a:ext cx="5252675" cy="45596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Moving through stressful emotions</a:t>
            </a:r>
            <a:endParaRPr/>
          </a:p>
        </p:txBody>
      </p:sp>
      <p:sp>
        <p:nvSpPr>
          <p:cNvPr id="180" name="Google Shape;180;p27"/>
          <p:cNvSpPr txBox="1"/>
          <p:nvPr>
            <p:ph idx="1" type="body"/>
          </p:nvPr>
        </p:nvSpPr>
        <p:spPr>
          <a:xfrm>
            <a:off x="729450" y="2001950"/>
            <a:ext cx="7688700" cy="2261100"/>
          </a:xfrm>
          <a:prstGeom prst="rect">
            <a:avLst/>
          </a:prstGeom>
        </p:spPr>
        <p:txBody>
          <a:bodyPr anchorCtr="0" anchor="t" bIns="91425" lIns="91425" spcFirstLastPara="1" rIns="91425" wrap="square" tIns="91425">
            <a:normAutofit/>
          </a:bodyPr>
          <a:lstStyle/>
          <a:p>
            <a:pPr indent="0" lvl="0" marL="0" rtl="0" algn="l">
              <a:lnSpc>
                <a:spcPct val="91000"/>
              </a:lnSpc>
              <a:spcBef>
                <a:spcPts val="0"/>
              </a:spcBef>
              <a:spcAft>
                <a:spcPts val="0"/>
              </a:spcAft>
              <a:buSzPts val="852"/>
              <a:buNone/>
            </a:pPr>
            <a:r>
              <a:rPr lang="en" sz="1350">
                <a:solidFill>
                  <a:schemeClr val="dk2"/>
                </a:solidFill>
              </a:rPr>
              <a:t>7 ways to complete the stress cycle by using the language of the body:</a:t>
            </a:r>
            <a:endParaRPr sz="1350">
              <a:solidFill>
                <a:schemeClr val="dk2"/>
              </a:solidFill>
            </a:endParaRPr>
          </a:p>
          <a:p>
            <a:pPr indent="0" lvl="0" marL="0" rtl="0" algn="l">
              <a:lnSpc>
                <a:spcPct val="91000"/>
              </a:lnSpc>
              <a:spcBef>
                <a:spcPts val="0"/>
              </a:spcBef>
              <a:spcAft>
                <a:spcPts val="0"/>
              </a:spcAft>
              <a:buSzPts val="852"/>
              <a:buNone/>
            </a:pPr>
            <a:r>
              <a:t/>
            </a:r>
            <a:endParaRPr sz="1350">
              <a:solidFill>
                <a:schemeClr val="dk2"/>
              </a:solidFill>
            </a:endParaRPr>
          </a:p>
          <a:p>
            <a:pPr indent="-304482" lvl="0" marL="457200" rtl="0" algn="l">
              <a:lnSpc>
                <a:spcPct val="91000"/>
              </a:lnSpc>
              <a:spcBef>
                <a:spcPts val="0"/>
              </a:spcBef>
              <a:spcAft>
                <a:spcPts val="0"/>
              </a:spcAft>
              <a:buClr>
                <a:schemeClr val="dk2"/>
              </a:buClr>
              <a:buSzPts val="1195"/>
              <a:buFont typeface="Lato"/>
              <a:buAutoNum type="arabicPeriod"/>
            </a:pPr>
            <a:r>
              <a:rPr lang="en" sz="1350">
                <a:solidFill>
                  <a:schemeClr val="dk2"/>
                </a:solidFill>
              </a:rPr>
              <a:t>Physical activity</a:t>
            </a:r>
            <a:endParaRPr sz="1350">
              <a:solidFill>
                <a:schemeClr val="dk2"/>
              </a:solidFill>
            </a:endParaRPr>
          </a:p>
          <a:p>
            <a:pPr indent="-304482" lvl="0" marL="457200" rtl="0" algn="l">
              <a:lnSpc>
                <a:spcPct val="91000"/>
              </a:lnSpc>
              <a:spcBef>
                <a:spcPts val="0"/>
              </a:spcBef>
              <a:spcAft>
                <a:spcPts val="0"/>
              </a:spcAft>
              <a:buClr>
                <a:schemeClr val="dk2"/>
              </a:buClr>
              <a:buSzPts val="1195"/>
              <a:buFont typeface="Lato"/>
              <a:buAutoNum type="arabicPeriod"/>
            </a:pPr>
            <a:r>
              <a:rPr lang="en" sz="1350">
                <a:solidFill>
                  <a:schemeClr val="dk2"/>
                </a:solidFill>
              </a:rPr>
              <a:t>Breathing</a:t>
            </a:r>
            <a:endParaRPr sz="1350">
              <a:solidFill>
                <a:schemeClr val="dk2"/>
              </a:solidFill>
            </a:endParaRPr>
          </a:p>
          <a:p>
            <a:pPr indent="-304482" lvl="0" marL="457200" rtl="0" algn="l">
              <a:lnSpc>
                <a:spcPct val="91000"/>
              </a:lnSpc>
              <a:spcBef>
                <a:spcPts val="0"/>
              </a:spcBef>
              <a:spcAft>
                <a:spcPts val="0"/>
              </a:spcAft>
              <a:buClr>
                <a:schemeClr val="dk2"/>
              </a:buClr>
              <a:buSzPts val="1195"/>
              <a:buFont typeface="Lato"/>
              <a:buAutoNum type="arabicPeriod"/>
            </a:pPr>
            <a:r>
              <a:rPr lang="en" sz="1350">
                <a:solidFill>
                  <a:schemeClr val="dk2"/>
                </a:solidFill>
              </a:rPr>
              <a:t>Positive social interaction</a:t>
            </a:r>
            <a:endParaRPr sz="1350">
              <a:solidFill>
                <a:schemeClr val="dk2"/>
              </a:solidFill>
            </a:endParaRPr>
          </a:p>
          <a:p>
            <a:pPr indent="-304482" lvl="0" marL="457200" rtl="0" algn="l">
              <a:lnSpc>
                <a:spcPct val="91000"/>
              </a:lnSpc>
              <a:spcBef>
                <a:spcPts val="0"/>
              </a:spcBef>
              <a:spcAft>
                <a:spcPts val="0"/>
              </a:spcAft>
              <a:buClr>
                <a:schemeClr val="dk2"/>
              </a:buClr>
              <a:buSzPts val="1195"/>
              <a:buFont typeface="Lato"/>
              <a:buAutoNum type="arabicPeriod"/>
            </a:pPr>
            <a:r>
              <a:rPr lang="en" sz="1350">
                <a:solidFill>
                  <a:schemeClr val="dk2"/>
                </a:solidFill>
              </a:rPr>
              <a:t>Laughter</a:t>
            </a:r>
            <a:endParaRPr sz="1350">
              <a:solidFill>
                <a:schemeClr val="dk2"/>
              </a:solidFill>
            </a:endParaRPr>
          </a:p>
          <a:p>
            <a:pPr indent="-304482" lvl="0" marL="457200" rtl="0" algn="l">
              <a:lnSpc>
                <a:spcPct val="91000"/>
              </a:lnSpc>
              <a:spcBef>
                <a:spcPts val="0"/>
              </a:spcBef>
              <a:spcAft>
                <a:spcPts val="0"/>
              </a:spcAft>
              <a:buClr>
                <a:schemeClr val="dk2"/>
              </a:buClr>
              <a:buSzPts val="1195"/>
              <a:buFont typeface="Lato"/>
              <a:buAutoNum type="arabicPeriod"/>
            </a:pPr>
            <a:r>
              <a:rPr lang="en" sz="1350">
                <a:solidFill>
                  <a:schemeClr val="dk2"/>
                </a:solidFill>
              </a:rPr>
              <a:t>20 Second Hug; 6 second kiss</a:t>
            </a:r>
            <a:endParaRPr sz="1350">
              <a:solidFill>
                <a:schemeClr val="dk2"/>
              </a:solidFill>
            </a:endParaRPr>
          </a:p>
          <a:p>
            <a:pPr indent="-304482" lvl="0" marL="457200" rtl="0" algn="l">
              <a:lnSpc>
                <a:spcPct val="91000"/>
              </a:lnSpc>
              <a:spcBef>
                <a:spcPts val="0"/>
              </a:spcBef>
              <a:spcAft>
                <a:spcPts val="0"/>
              </a:spcAft>
              <a:buClr>
                <a:schemeClr val="dk2"/>
              </a:buClr>
              <a:buSzPts val="1195"/>
              <a:buFont typeface="Lato"/>
              <a:buAutoNum type="arabicPeriod"/>
            </a:pPr>
            <a:r>
              <a:rPr lang="en" sz="1350">
                <a:solidFill>
                  <a:schemeClr val="dk2"/>
                </a:solidFill>
              </a:rPr>
              <a:t>Crying </a:t>
            </a:r>
            <a:endParaRPr sz="1350">
              <a:solidFill>
                <a:schemeClr val="dk2"/>
              </a:solidFill>
            </a:endParaRPr>
          </a:p>
          <a:p>
            <a:pPr indent="-304482" lvl="0" marL="457200" rtl="0" algn="l">
              <a:lnSpc>
                <a:spcPct val="91000"/>
              </a:lnSpc>
              <a:spcBef>
                <a:spcPts val="0"/>
              </a:spcBef>
              <a:spcAft>
                <a:spcPts val="0"/>
              </a:spcAft>
              <a:buClr>
                <a:schemeClr val="dk2"/>
              </a:buClr>
              <a:buSzPts val="1195"/>
              <a:buFont typeface="Lato"/>
              <a:buAutoNum type="arabicPeriod"/>
            </a:pPr>
            <a:r>
              <a:rPr lang="en" sz="1350">
                <a:solidFill>
                  <a:schemeClr val="dk2"/>
                </a:solidFill>
              </a:rPr>
              <a:t>Creative expression</a:t>
            </a:r>
            <a:endParaRPr sz="807">
              <a:solidFill>
                <a:schemeClr val="dk2"/>
              </a:solidFill>
            </a:endParaRPr>
          </a:p>
        </p:txBody>
      </p:sp>
      <p:pic>
        <p:nvPicPr>
          <p:cNvPr id="181" name="Google Shape;181;p27"/>
          <p:cNvPicPr preferRelativeResize="0"/>
          <p:nvPr/>
        </p:nvPicPr>
        <p:blipFill>
          <a:blip r:embed="rId3">
            <a:alphaModFix/>
          </a:blip>
          <a:stretch>
            <a:fillRect/>
          </a:stretch>
        </p:blipFill>
        <p:spPr>
          <a:xfrm>
            <a:off x="3929975" y="2433785"/>
            <a:ext cx="4887376" cy="2534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For the helping professional</a:t>
            </a:r>
            <a:endParaRPr/>
          </a:p>
        </p:txBody>
      </p:sp>
      <p:sp>
        <p:nvSpPr>
          <p:cNvPr id="187" name="Google Shape;187;p28"/>
          <p:cNvSpPr txBox="1"/>
          <p:nvPr>
            <p:ph idx="1" type="body"/>
          </p:nvPr>
        </p:nvSpPr>
        <p:spPr>
          <a:xfrm>
            <a:off x="729450" y="1981425"/>
            <a:ext cx="7688700" cy="2802900"/>
          </a:xfrm>
          <a:prstGeom prst="rect">
            <a:avLst/>
          </a:prstGeom>
        </p:spPr>
        <p:txBody>
          <a:bodyPr anchorCtr="0" anchor="t" bIns="91425" lIns="91425" spcFirstLastPara="1" rIns="91425" wrap="square" tIns="91425">
            <a:normAutofit/>
          </a:bodyPr>
          <a:lstStyle/>
          <a:p>
            <a:pPr indent="-311150" lvl="0" marL="457200" rtl="0" algn="l">
              <a:lnSpc>
                <a:spcPct val="150000"/>
              </a:lnSpc>
              <a:spcBef>
                <a:spcPts val="0"/>
              </a:spcBef>
              <a:spcAft>
                <a:spcPts val="0"/>
              </a:spcAft>
              <a:buClr>
                <a:schemeClr val="dk2"/>
              </a:buClr>
              <a:buSzPts val="1300"/>
              <a:buChar char="●"/>
            </a:pPr>
            <a:r>
              <a:rPr lang="en">
                <a:solidFill>
                  <a:schemeClr val="dk2"/>
                </a:solidFill>
              </a:rPr>
              <a:t>We helpers </a:t>
            </a:r>
            <a:r>
              <a:rPr lang="en">
                <a:solidFill>
                  <a:schemeClr val="dk2"/>
                </a:solidFill>
              </a:rPr>
              <a:t>accommodate, too!</a:t>
            </a:r>
            <a:endParaRPr>
              <a:solidFill>
                <a:schemeClr val="dk2"/>
              </a:solidFill>
            </a:endParaRPr>
          </a:p>
          <a:p>
            <a:pPr indent="0" lvl="0" marL="914400" rtl="0" algn="l">
              <a:lnSpc>
                <a:spcPct val="150000"/>
              </a:lnSpc>
              <a:spcBef>
                <a:spcPts val="1200"/>
              </a:spcBef>
              <a:spcAft>
                <a:spcPts val="0"/>
              </a:spcAft>
              <a:buNone/>
            </a:pPr>
            <a:r>
              <a:rPr lang="en">
                <a:solidFill>
                  <a:schemeClr val="dk2"/>
                </a:solidFill>
              </a:rPr>
              <a:t>What are ways we knowingly/unknowingly accommodate our clients?</a:t>
            </a:r>
            <a:endParaRPr>
              <a:solidFill>
                <a:schemeClr val="dk2"/>
              </a:solidFill>
            </a:endParaRPr>
          </a:p>
          <a:p>
            <a:pPr indent="-311150" lvl="0" marL="457200" rtl="0" algn="l">
              <a:lnSpc>
                <a:spcPct val="150000"/>
              </a:lnSpc>
              <a:spcBef>
                <a:spcPts val="1200"/>
              </a:spcBef>
              <a:spcAft>
                <a:spcPts val="0"/>
              </a:spcAft>
              <a:buClr>
                <a:schemeClr val="dk2"/>
              </a:buClr>
              <a:buSzPts val="1300"/>
              <a:buChar char="●"/>
            </a:pPr>
            <a:r>
              <a:rPr lang="en">
                <a:solidFill>
                  <a:schemeClr val="dk2"/>
                </a:solidFill>
              </a:rPr>
              <a:t>Completing the stress cycle &amp; moving through stressful emotions ourselves</a:t>
            </a:r>
            <a:endParaRPr>
              <a:solidFill>
                <a:schemeClr val="dk2"/>
              </a:solidFill>
            </a:endParaRPr>
          </a:p>
          <a:p>
            <a:pPr indent="-311150" lvl="0" marL="457200" rtl="0" algn="l">
              <a:lnSpc>
                <a:spcPct val="150000"/>
              </a:lnSpc>
              <a:spcBef>
                <a:spcPts val="0"/>
              </a:spcBef>
              <a:spcAft>
                <a:spcPts val="0"/>
              </a:spcAft>
              <a:buClr>
                <a:schemeClr val="dk2"/>
              </a:buClr>
              <a:buSzPts val="1300"/>
              <a:buChar char="●"/>
            </a:pPr>
            <a:r>
              <a:rPr lang="en">
                <a:solidFill>
                  <a:schemeClr val="dk2"/>
                </a:solidFill>
              </a:rPr>
              <a:t>Role modeling &amp; supervision</a:t>
            </a:r>
            <a:endParaRPr>
              <a:solidFill>
                <a:schemeClr val="dk2"/>
              </a:solidFill>
            </a:endParaRPr>
          </a:p>
          <a:p>
            <a:pPr indent="0" lvl="0" marL="0" rtl="0" algn="l">
              <a:spcBef>
                <a:spcPts val="12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 &amp; Resources</a:t>
            </a:r>
            <a:endParaRPr/>
          </a:p>
        </p:txBody>
      </p:sp>
      <p:sp>
        <p:nvSpPr>
          <p:cNvPr id="193" name="Google Shape;193;p2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 &amp; Final Thoughts</a:t>
            </a:r>
            <a:endParaRPr/>
          </a:p>
        </p:txBody>
      </p:sp>
      <p:sp>
        <p:nvSpPr>
          <p:cNvPr id="199" name="Google Shape;199;p30"/>
          <p:cNvSpPr txBox="1"/>
          <p:nvPr>
            <p:ph idx="1" type="body"/>
          </p:nvPr>
        </p:nvSpPr>
        <p:spPr>
          <a:xfrm>
            <a:off x="850650" y="4060275"/>
            <a:ext cx="2832900" cy="833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2"/>
                </a:solidFill>
              </a:rPr>
              <a:t>Kevin Waller</a:t>
            </a:r>
            <a:endParaRPr>
              <a:solidFill>
                <a:schemeClr val="dk2"/>
              </a:solidFill>
            </a:endParaRPr>
          </a:p>
          <a:p>
            <a:pPr indent="0" lvl="0" marL="0" rtl="0" algn="ctr">
              <a:spcBef>
                <a:spcPts val="1200"/>
              </a:spcBef>
              <a:spcAft>
                <a:spcPts val="1200"/>
              </a:spcAft>
              <a:buNone/>
            </a:pPr>
            <a:r>
              <a:rPr lang="en">
                <a:solidFill>
                  <a:schemeClr val="dk2"/>
                </a:solidFill>
              </a:rPr>
              <a:t>Kevin.Waller@Suwscarolinas.com</a:t>
            </a:r>
            <a:endParaRPr/>
          </a:p>
        </p:txBody>
      </p:sp>
      <p:sp>
        <p:nvSpPr>
          <p:cNvPr id="200" name="Google Shape;200;p30"/>
          <p:cNvSpPr txBox="1"/>
          <p:nvPr/>
        </p:nvSpPr>
        <p:spPr>
          <a:xfrm>
            <a:off x="5418150" y="4092375"/>
            <a:ext cx="3000000" cy="76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300">
                <a:solidFill>
                  <a:schemeClr val="dk2"/>
                </a:solidFill>
                <a:latin typeface="Lato"/>
                <a:ea typeface="Lato"/>
                <a:cs typeface="Lato"/>
                <a:sym typeface="Lato"/>
              </a:rPr>
              <a:t>Alice Cennamo</a:t>
            </a:r>
            <a:endParaRPr sz="1300">
              <a:solidFill>
                <a:schemeClr val="dk2"/>
              </a:solidFill>
              <a:latin typeface="Lato"/>
              <a:ea typeface="Lato"/>
              <a:cs typeface="Lato"/>
              <a:sym typeface="Lato"/>
            </a:endParaRPr>
          </a:p>
          <a:p>
            <a:pPr indent="0" lvl="0" marL="0" rtl="0" algn="ctr">
              <a:lnSpc>
                <a:spcPct val="115000"/>
              </a:lnSpc>
              <a:spcBef>
                <a:spcPts val="1200"/>
              </a:spcBef>
              <a:spcAft>
                <a:spcPts val="1200"/>
              </a:spcAft>
              <a:buNone/>
            </a:pPr>
            <a:r>
              <a:rPr lang="en" sz="1300">
                <a:solidFill>
                  <a:schemeClr val="dk2"/>
                </a:solidFill>
                <a:latin typeface="Lato"/>
                <a:ea typeface="Lato"/>
                <a:cs typeface="Lato"/>
                <a:sym typeface="Lato"/>
              </a:rPr>
              <a:t>AliceC@blueridgewilderness.com</a:t>
            </a:r>
            <a:endParaRPr sz="1300">
              <a:solidFill>
                <a:schemeClr val="dk2"/>
              </a:solidFill>
              <a:latin typeface="Lato"/>
              <a:ea typeface="Lato"/>
              <a:cs typeface="Lato"/>
              <a:sym typeface="Lato"/>
            </a:endParaRPr>
          </a:p>
        </p:txBody>
      </p:sp>
      <p:pic>
        <p:nvPicPr>
          <p:cNvPr id="201" name="Google Shape;201;p30"/>
          <p:cNvPicPr preferRelativeResize="0"/>
          <p:nvPr/>
        </p:nvPicPr>
        <p:blipFill rotWithShape="1">
          <a:blip r:embed="rId3">
            <a:alphaModFix/>
          </a:blip>
          <a:srcRect b="50697" l="0" r="0" t="0"/>
          <a:stretch/>
        </p:blipFill>
        <p:spPr>
          <a:xfrm>
            <a:off x="1476925" y="1853851"/>
            <a:ext cx="6190151" cy="2031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Alice Cennamo</a:t>
            </a:r>
            <a:endParaRPr/>
          </a:p>
        </p:txBody>
      </p:sp>
      <p:sp>
        <p:nvSpPr>
          <p:cNvPr id="94" name="Google Shape;94;p14"/>
          <p:cNvSpPr txBox="1"/>
          <p:nvPr>
            <p:ph idx="1" type="subTitle"/>
          </p:nvPr>
        </p:nvSpPr>
        <p:spPr>
          <a:xfrm>
            <a:off x="609425" y="2248350"/>
            <a:ext cx="4595700" cy="25563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200"/>
              </a:spcAft>
              <a:buSzPts val="852"/>
              <a:buNone/>
            </a:pPr>
            <a:r>
              <a:rPr lang="en" sz="1450">
                <a:solidFill>
                  <a:schemeClr val="dk2"/>
                </a:solidFill>
                <a:latin typeface="Raleway"/>
                <a:ea typeface="Raleway"/>
                <a:cs typeface="Raleway"/>
                <a:sym typeface="Raleway"/>
              </a:rPr>
              <a:t>K. “Alice” Cennamo, LCSW LCAS, is a wilderness therapist at Blue Ridge </a:t>
            </a:r>
            <a:r>
              <a:rPr lang="en" sz="1450">
                <a:solidFill>
                  <a:schemeClr val="dk2"/>
                </a:solidFill>
                <a:latin typeface="Raleway"/>
                <a:ea typeface="Raleway"/>
                <a:cs typeface="Raleway"/>
                <a:sym typeface="Raleway"/>
              </a:rPr>
              <a:t>Therapeutic</a:t>
            </a:r>
            <a:r>
              <a:rPr lang="en" sz="1450">
                <a:solidFill>
                  <a:schemeClr val="dk2"/>
                </a:solidFill>
                <a:latin typeface="Raleway"/>
                <a:ea typeface="Raleway"/>
                <a:cs typeface="Raleway"/>
                <a:sym typeface="Raleway"/>
              </a:rPr>
              <a:t> Wilderness,  working with adolescent females as they move through problematic substance use, trauma, family conflict, and co-occurring disorders. She utilizes a strength-based approach in her work with adolescents and emphasizes empowerment as an agent for creating change.</a:t>
            </a:r>
            <a:endParaRPr sz="1140">
              <a:solidFill>
                <a:schemeClr val="dk2"/>
              </a:solidFill>
              <a:latin typeface="Raleway"/>
              <a:ea typeface="Raleway"/>
              <a:cs typeface="Raleway"/>
              <a:sym typeface="Raleway"/>
            </a:endParaRPr>
          </a:p>
        </p:txBody>
      </p:sp>
      <p:pic>
        <p:nvPicPr>
          <p:cNvPr id="95" name="Google Shape;95;p14"/>
          <p:cNvPicPr preferRelativeResize="0"/>
          <p:nvPr/>
        </p:nvPicPr>
        <p:blipFill>
          <a:blip r:embed="rId3">
            <a:alphaModFix/>
          </a:blip>
          <a:stretch>
            <a:fillRect/>
          </a:stretch>
        </p:blipFill>
        <p:spPr>
          <a:xfrm>
            <a:off x="5807000" y="2195025"/>
            <a:ext cx="2344574" cy="2356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Kevin Waller</a:t>
            </a:r>
            <a:endParaRPr/>
          </a:p>
        </p:txBody>
      </p:sp>
      <p:sp>
        <p:nvSpPr>
          <p:cNvPr id="101" name="Google Shape;101;p15"/>
          <p:cNvSpPr txBox="1"/>
          <p:nvPr>
            <p:ph idx="1" type="subTitle"/>
          </p:nvPr>
        </p:nvSpPr>
        <p:spPr>
          <a:xfrm>
            <a:off x="486250" y="2196775"/>
            <a:ext cx="4811400" cy="2587500"/>
          </a:xfrm>
          <a:prstGeom prst="rect">
            <a:avLst/>
          </a:prstGeom>
        </p:spPr>
        <p:txBody>
          <a:bodyPr anchorCtr="0" anchor="t" bIns="91425" lIns="91425" spcFirstLastPara="1" rIns="91425" wrap="square" tIns="91425">
            <a:normAutofit/>
          </a:bodyPr>
          <a:lstStyle/>
          <a:p>
            <a:pPr indent="0" lvl="0" marL="0" rtl="0" algn="l">
              <a:lnSpc>
                <a:spcPct val="105000"/>
              </a:lnSpc>
              <a:spcBef>
                <a:spcPts val="1200"/>
              </a:spcBef>
              <a:spcAft>
                <a:spcPts val="1200"/>
              </a:spcAft>
              <a:buSzPts val="770"/>
              <a:buNone/>
            </a:pPr>
            <a:r>
              <a:rPr lang="en" sz="1400">
                <a:solidFill>
                  <a:schemeClr val="dk2"/>
                </a:solidFill>
                <a:latin typeface="Raleway"/>
                <a:ea typeface="Raleway"/>
                <a:cs typeface="Raleway"/>
                <a:sym typeface="Raleway"/>
              </a:rPr>
              <a:t>Kevin Waller, MA, NCC, LCMHCS, LCAS, CCS works as the Family Program Manager at SUWS of the Carolinas which is located outside of Asheville North Carolina. He has spent the past 18+ years working with adolescents and their families in wilderness settings while navigating challenges such as problematic substance use, anxiety, trauma, learning differences etc.. His clinical focus consists of ACT, RFT, MI, and Systemic Family Therapy.</a:t>
            </a:r>
            <a:endParaRPr sz="1120">
              <a:solidFill>
                <a:schemeClr val="dk2"/>
              </a:solidFill>
              <a:latin typeface="Raleway"/>
              <a:ea typeface="Raleway"/>
              <a:cs typeface="Raleway"/>
              <a:sym typeface="Raleway"/>
            </a:endParaRPr>
          </a:p>
        </p:txBody>
      </p:sp>
      <p:pic>
        <p:nvPicPr>
          <p:cNvPr id="102" name="Google Shape;102;p15"/>
          <p:cNvPicPr preferRelativeResize="0"/>
          <p:nvPr/>
        </p:nvPicPr>
        <p:blipFill>
          <a:blip r:embed="rId3">
            <a:alphaModFix/>
          </a:blip>
          <a:stretch>
            <a:fillRect/>
          </a:stretch>
        </p:blipFill>
        <p:spPr>
          <a:xfrm>
            <a:off x="5874900" y="2073575"/>
            <a:ext cx="2256127" cy="24473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Disclosures</a:t>
            </a:r>
            <a:endParaRPr/>
          </a:p>
        </p:txBody>
      </p:sp>
      <p:sp>
        <p:nvSpPr>
          <p:cNvPr id="108" name="Google Shape;108;p16"/>
          <p:cNvSpPr txBox="1"/>
          <p:nvPr>
            <p:ph idx="1" type="body"/>
          </p:nvPr>
        </p:nvSpPr>
        <p:spPr>
          <a:xfrm>
            <a:off x="437525" y="2040550"/>
            <a:ext cx="4247100" cy="2261100"/>
          </a:xfrm>
          <a:prstGeom prst="rect">
            <a:avLst/>
          </a:prstGeom>
        </p:spPr>
        <p:txBody>
          <a:bodyPr anchorCtr="0" anchor="t" bIns="91425" lIns="91425" spcFirstLastPara="1" rIns="91425" wrap="square" tIns="91425">
            <a:normAutofit fontScale="77500" lnSpcReduction="20000"/>
          </a:bodyPr>
          <a:lstStyle/>
          <a:p>
            <a:pPr indent="0" lvl="0" marL="0" rtl="0" algn="l">
              <a:lnSpc>
                <a:spcPct val="105000"/>
              </a:lnSpc>
              <a:spcBef>
                <a:spcPts val="0"/>
              </a:spcBef>
              <a:spcAft>
                <a:spcPts val="0"/>
              </a:spcAft>
              <a:buSzPct val="55489"/>
              <a:buNone/>
            </a:pPr>
            <a:r>
              <a:rPr lang="en" sz="1685">
                <a:solidFill>
                  <a:schemeClr val="dk2"/>
                </a:solidFill>
                <a:latin typeface="Raleway Medium"/>
                <a:ea typeface="Raleway Medium"/>
                <a:cs typeface="Raleway Medium"/>
                <a:sym typeface="Raleway Medium"/>
              </a:rPr>
              <a:t>Alice Cennamo</a:t>
            </a:r>
            <a:endParaRPr sz="1685">
              <a:solidFill>
                <a:schemeClr val="dk2"/>
              </a:solidFill>
              <a:latin typeface="Raleway Medium"/>
              <a:ea typeface="Raleway Medium"/>
              <a:cs typeface="Raleway Medium"/>
              <a:sym typeface="Raleway Medium"/>
            </a:endParaRPr>
          </a:p>
          <a:p>
            <a:pPr indent="-298973" lvl="1" marL="914400" rtl="0" algn="l">
              <a:lnSpc>
                <a:spcPct val="105000"/>
              </a:lnSpc>
              <a:spcBef>
                <a:spcPts val="1200"/>
              </a:spcBef>
              <a:spcAft>
                <a:spcPts val="0"/>
              </a:spcAft>
              <a:buClr>
                <a:schemeClr val="dk2"/>
              </a:buClr>
              <a:buSzPct val="100000"/>
              <a:buFont typeface="Raleway Medium"/>
              <a:buChar char="●"/>
            </a:pPr>
            <a:r>
              <a:rPr lang="en" sz="1430">
                <a:solidFill>
                  <a:schemeClr val="dk2"/>
                </a:solidFill>
                <a:latin typeface="Raleway Medium"/>
                <a:ea typeface="Raleway Medium"/>
                <a:cs typeface="Raleway Medium"/>
                <a:sym typeface="Raleway Medium"/>
              </a:rPr>
              <a:t>I have not received and will not receive any commercial support related to this presentation or the work presented in this presentation.</a:t>
            </a:r>
            <a:endParaRPr sz="1430">
              <a:solidFill>
                <a:schemeClr val="dk2"/>
              </a:solidFill>
              <a:latin typeface="Raleway Medium"/>
              <a:ea typeface="Raleway Medium"/>
              <a:cs typeface="Raleway Medium"/>
              <a:sym typeface="Raleway Medium"/>
            </a:endParaRPr>
          </a:p>
          <a:p>
            <a:pPr indent="0" lvl="0" marL="0" rtl="0" algn="l">
              <a:lnSpc>
                <a:spcPct val="105000"/>
              </a:lnSpc>
              <a:spcBef>
                <a:spcPts val="1200"/>
              </a:spcBef>
              <a:spcAft>
                <a:spcPts val="0"/>
              </a:spcAft>
              <a:buSzPct val="55489"/>
              <a:buNone/>
            </a:pPr>
            <a:r>
              <a:rPr lang="en" sz="1685">
                <a:solidFill>
                  <a:schemeClr val="dk2"/>
                </a:solidFill>
                <a:latin typeface="Raleway Medium"/>
                <a:ea typeface="Raleway Medium"/>
                <a:cs typeface="Raleway Medium"/>
                <a:sym typeface="Raleway Medium"/>
              </a:rPr>
              <a:t>Kevin Waller</a:t>
            </a:r>
            <a:endParaRPr sz="1685">
              <a:solidFill>
                <a:schemeClr val="dk2"/>
              </a:solidFill>
              <a:latin typeface="Raleway Medium"/>
              <a:ea typeface="Raleway Medium"/>
              <a:cs typeface="Raleway Medium"/>
              <a:sym typeface="Raleway Medium"/>
            </a:endParaRPr>
          </a:p>
          <a:p>
            <a:pPr indent="-298973" lvl="1" marL="914400" rtl="0" algn="l">
              <a:lnSpc>
                <a:spcPct val="105000"/>
              </a:lnSpc>
              <a:spcBef>
                <a:spcPts val="1200"/>
              </a:spcBef>
              <a:spcAft>
                <a:spcPts val="0"/>
              </a:spcAft>
              <a:buClr>
                <a:schemeClr val="dk2"/>
              </a:buClr>
              <a:buSzPct val="100000"/>
              <a:buFont typeface="Raleway Medium"/>
              <a:buChar char="●"/>
            </a:pPr>
            <a:r>
              <a:rPr lang="en" sz="1430">
                <a:solidFill>
                  <a:schemeClr val="dk2"/>
                </a:solidFill>
                <a:latin typeface="Raleway Medium"/>
                <a:ea typeface="Raleway Medium"/>
                <a:cs typeface="Raleway Medium"/>
                <a:sym typeface="Raleway Medium"/>
              </a:rPr>
              <a:t>I have not received and will not receive any commercial support related to this presentation or the work presented in this presentation.</a:t>
            </a:r>
            <a:endParaRPr sz="835">
              <a:solidFill>
                <a:schemeClr val="dk2"/>
              </a:solidFill>
              <a:latin typeface="Raleway Medium"/>
              <a:ea typeface="Raleway Medium"/>
              <a:cs typeface="Raleway Medium"/>
              <a:sym typeface="Raleway Medium"/>
            </a:endParaRPr>
          </a:p>
        </p:txBody>
      </p:sp>
      <p:pic>
        <p:nvPicPr>
          <p:cNvPr id="109" name="Google Shape;109;p16"/>
          <p:cNvPicPr preferRelativeResize="0"/>
          <p:nvPr/>
        </p:nvPicPr>
        <p:blipFill rotWithShape="1">
          <a:blip r:embed="rId3">
            <a:alphaModFix/>
          </a:blip>
          <a:srcRect b="0" l="11785" r="0" t="0"/>
          <a:stretch/>
        </p:blipFill>
        <p:spPr>
          <a:xfrm>
            <a:off x="5174300" y="2002225"/>
            <a:ext cx="3666326" cy="2337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Objectives</a:t>
            </a:r>
            <a:endParaRPr/>
          </a:p>
        </p:txBody>
      </p:sp>
      <p:sp>
        <p:nvSpPr>
          <p:cNvPr id="115" name="Google Shape;115;p1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chemeClr val="dk2"/>
                </a:solidFill>
                <a:latin typeface="Raleway"/>
                <a:ea typeface="Raleway"/>
                <a:cs typeface="Raleway"/>
                <a:sym typeface="Raleway"/>
              </a:rPr>
              <a:t>1. Participants will be able to recognize family system accommodations and their role within experiential avoidance</a:t>
            </a:r>
            <a:endParaRPr sz="1500">
              <a:solidFill>
                <a:schemeClr val="dk2"/>
              </a:solidFill>
              <a:latin typeface="Raleway"/>
              <a:ea typeface="Raleway"/>
              <a:cs typeface="Raleway"/>
              <a:sym typeface="Raleway"/>
            </a:endParaRPr>
          </a:p>
          <a:p>
            <a:pPr indent="0" lvl="0" marL="0" rtl="0" algn="l">
              <a:spcBef>
                <a:spcPts val="1200"/>
              </a:spcBef>
              <a:spcAft>
                <a:spcPts val="0"/>
              </a:spcAft>
              <a:buNone/>
            </a:pPr>
            <a:r>
              <a:rPr lang="en" sz="1500">
                <a:solidFill>
                  <a:schemeClr val="dk2"/>
                </a:solidFill>
                <a:latin typeface="Raleway"/>
                <a:ea typeface="Raleway"/>
                <a:cs typeface="Raleway"/>
                <a:sym typeface="Raleway"/>
              </a:rPr>
              <a:t>2. Participants will be able to apply tools for supporting parents in understanding the </a:t>
            </a:r>
            <a:r>
              <a:rPr lang="en" sz="1500">
                <a:solidFill>
                  <a:schemeClr val="dk2"/>
                </a:solidFill>
                <a:latin typeface="Raleway"/>
                <a:ea typeface="Raleway"/>
                <a:cs typeface="Raleway"/>
                <a:sym typeface="Raleway"/>
              </a:rPr>
              <a:t>function</a:t>
            </a:r>
            <a:r>
              <a:rPr lang="en" sz="1500">
                <a:solidFill>
                  <a:schemeClr val="dk2"/>
                </a:solidFill>
                <a:latin typeface="Raleway"/>
                <a:ea typeface="Raleway"/>
                <a:cs typeface="Raleway"/>
                <a:sym typeface="Raleway"/>
              </a:rPr>
              <a:t> of their and their children’s behavior</a:t>
            </a:r>
            <a:endParaRPr sz="1500">
              <a:solidFill>
                <a:schemeClr val="dk2"/>
              </a:solidFill>
              <a:latin typeface="Raleway"/>
              <a:ea typeface="Raleway"/>
              <a:cs typeface="Raleway"/>
              <a:sym typeface="Raleway"/>
            </a:endParaRPr>
          </a:p>
          <a:p>
            <a:pPr indent="0" lvl="0" marL="0" rtl="0" algn="l">
              <a:spcBef>
                <a:spcPts val="1200"/>
              </a:spcBef>
              <a:spcAft>
                <a:spcPts val="1200"/>
              </a:spcAft>
              <a:buNone/>
            </a:pPr>
            <a:r>
              <a:rPr lang="en" sz="1500">
                <a:solidFill>
                  <a:schemeClr val="dk2"/>
                </a:solidFill>
                <a:latin typeface="Raleway"/>
                <a:ea typeface="Raleway"/>
                <a:cs typeface="Raleway"/>
                <a:sym typeface="Raleway"/>
              </a:rPr>
              <a:t>3. Participants will be able to teach and role model sitting with discomfort through practicing stress cycle completion skills</a:t>
            </a:r>
            <a:endParaRPr sz="1500">
              <a:solidFill>
                <a:schemeClr val="dk2"/>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Case Study</a:t>
            </a:r>
            <a:endParaRPr/>
          </a:p>
        </p:txBody>
      </p:sp>
      <p:sp>
        <p:nvSpPr>
          <p:cNvPr id="121" name="Google Shape;121;p1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solidFill>
                  <a:schemeClr val="dk2"/>
                </a:solidFill>
                <a:latin typeface="Raleway"/>
                <a:ea typeface="Raleway"/>
                <a:cs typeface="Raleway"/>
                <a:sym typeface="Raleway"/>
              </a:rPr>
              <a:t>Sally &amp; John are recently </a:t>
            </a:r>
            <a:r>
              <a:rPr lang="en" sz="1500">
                <a:solidFill>
                  <a:schemeClr val="dk2"/>
                </a:solidFill>
                <a:latin typeface="Raleway"/>
                <a:ea typeface="Raleway"/>
                <a:cs typeface="Raleway"/>
                <a:sym typeface="Raleway"/>
              </a:rPr>
              <a:t>separated parents, with two children. They are arriving to treatment seeking guidance on managing their daughter’s behaviors. Their daughter, Lucy, is a </a:t>
            </a:r>
            <a:r>
              <a:rPr lang="en" sz="1500">
                <a:solidFill>
                  <a:schemeClr val="dk2"/>
                </a:solidFill>
                <a:latin typeface="Raleway"/>
                <a:ea typeface="Raleway"/>
                <a:cs typeface="Raleway"/>
                <a:sym typeface="Raleway"/>
              </a:rPr>
              <a:t>15yo with anxiety, a recent suicide attempt, depression, substance use, and high family conflict. They are hoping to target Lucy’s anxious behaviors, most notably: intense distress </a:t>
            </a:r>
            <a:r>
              <a:rPr lang="en" sz="1500">
                <a:solidFill>
                  <a:schemeClr val="dk2"/>
                </a:solidFill>
                <a:latin typeface="Raleway"/>
                <a:ea typeface="Raleway"/>
                <a:cs typeface="Raleway"/>
                <a:sym typeface="Raleway"/>
              </a:rPr>
              <a:t>about</a:t>
            </a:r>
            <a:r>
              <a:rPr lang="en" sz="1500">
                <a:solidFill>
                  <a:schemeClr val="dk2"/>
                </a:solidFill>
                <a:latin typeface="Raleway"/>
                <a:ea typeface="Raleway"/>
                <a:cs typeface="Raleway"/>
                <a:sym typeface="Raleway"/>
              </a:rPr>
              <a:t> </a:t>
            </a:r>
            <a:r>
              <a:rPr lang="en" sz="1500">
                <a:solidFill>
                  <a:schemeClr val="dk2"/>
                </a:solidFill>
                <a:latin typeface="Raleway"/>
                <a:ea typeface="Raleway"/>
                <a:cs typeface="Raleway"/>
                <a:sym typeface="Raleway"/>
              </a:rPr>
              <a:t>sleeping</a:t>
            </a:r>
            <a:r>
              <a:rPr lang="en" sz="1500">
                <a:solidFill>
                  <a:schemeClr val="dk2"/>
                </a:solidFill>
                <a:latin typeface="Raleway"/>
                <a:ea typeface="Raleway"/>
                <a:cs typeface="Raleway"/>
                <a:sym typeface="Raleway"/>
              </a:rPr>
              <a:t> alone; frequent cannabis use; school avoidance,  refusal, or early dismissal;  suicide attempts and threats; and frequent emotional outburst when she hears the word “no.”</a:t>
            </a:r>
            <a:endParaRPr b="1" sz="1500">
              <a:solidFill>
                <a:schemeClr val="dk2"/>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SPACE</a:t>
            </a:r>
            <a:endParaRPr/>
          </a:p>
        </p:txBody>
      </p:sp>
      <p:sp>
        <p:nvSpPr>
          <p:cNvPr id="127" name="Google Shape;127;p19"/>
          <p:cNvSpPr txBox="1"/>
          <p:nvPr>
            <p:ph idx="1" type="body"/>
          </p:nvPr>
        </p:nvSpPr>
        <p:spPr>
          <a:xfrm>
            <a:off x="729450" y="1853850"/>
            <a:ext cx="7688700" cy="248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2"/>
                </a:solidFill>
              </a:rPr>
              <a:t>S</a:t>
            </a:r>
            <a:r>
              <a:rPr lang="en">
                <a:solidFill>
                  <a:schemeClr val="dk2"/>
                </a:solidFill>
              </a:rPr>
              <a:t>upportive</a:t>
            </a:r>
            <a:r>
              <a:rPr b="1" lang="en">
                <a:solidFill>
                  <a:schemeClr val="dk2"/>
                </a:solidFill>
              </a:rPr>
              <a:t> P</a:t>
            </a:r>
            <a:r>
              <a:rPr lang="en">
                <a:solidFill>
                  <a:schemeClr val="dk2"/>
                </a:solidFill>
              </a:rPr>
              <a:t>arenting for </a:t>
            </a:r>
            <a:r>
              <a:rPr b="1" lang="en">
                <a:solidFill>
                  <a:schemeClr val="dk2"/>
                </a:solidFill>
              </a:rPr>
              <a:t>A</a:t>
            </a:r>
            <a:r>
              <a:rPr lang="en">
                <a:solidFill>
                  <a:schemeClr val="dk2"/>
                </a:solidFill>
              </a:rPr>
              <a:t>nxious </a:t>
            </a:r>
            <a:r>
              <a:rPr b="1" lang="en">
                <a:solidFill>
                  <a:schemeClr val="dk2"/>
                </a:solidFill>
              </a:rPr>
              <a:t>C</a:t>
            </a:r>
            <a:r>
              <a:rPr lang="en">
                <a:solidFill>
                  <a:schemeClr val="dk2"/>
                </a:solidFill>
              </a:rPr>
              <a:t>hildhood</a:t>
            </a:r>
            <a:r>
              <a:rPr b="1" lang="en">
                <a:solidFill>
                  <a:schemeClr val="dk2"/>
                </a:solidFill>
              </a:rPr>
              <a:t> E</a:t>
            </a:r>
            <a:r>
              <a:rPr lang="en">
                <a:solidFill>
                  <a:schemeClr val="dk2"/>
                </a:solidFill>
              </a:rPr>
              <a:t>motions, Eli Lebowitz, Ph.D.</a:t>
            </a:r>
            <a:endParaRPr>
              <a:solidFill>
                <a:schemeClr val="dk2"/>
              </a:solidFill>
            </a:endParaRPr>
          </a:p>
          <a:p>
            <a:pPr indent="-311150" lvl="0" marL="457200" rtl="0" algn="l">
              <a:spcBef>
                <a:spcPts val="1200"/>
              </a:spcBef>
              <a:spcAft>
                <a:spcPts val="0"/>
              </a:spcAft>
              <a:buClr>
                <a:schemeClr val="dk2"/>
              </a:buClr>
              <a:buSzPts val="1300"/>
              <a:buChar char="●"/>
            </a:pPr>
            <a:r>
              <a:rPr lang="en">
                <a:solidFill>
                  <a:schemeClr val="dk2"/>
                </a:solidFill>
              </a:rPr>
              <a:t>Short term (12 sessions) intervention to help children navigate problematic anxiety</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Primary Target is Child’s </a:t>
            </a:r>
            <a:r>
              <a:rPr lang="en">
                <a:solidFill>
                  <a:schemeClr val="dk2"/>
                </a:solidFill>
              </a:rPr>
              <a:t>ability</a:t>
            </a:r>
            <a:r>
              <a:rPr lang="en">
                <a:solidFill>
                  <a:schemeClr val="dk2"/>
                </a:solidFill>
              </a:rPr>
              <a:t> to manage anxiety</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Intervention focus on parents behavior</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Support   (acceptance/validation + confidence = support)</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Accomodations</a:t>
            </a:r>
            <a:endParaRPr>
              <a:solidFill>
                <a:schemeClr val="dk2"/>
              </a:solidFill>
            </a:endParaRPr>
          </a:p>
          <a:p>
            <a:pPr indent="0" lvl="0" marL="0" rtl="0" algn="l">
              <a:spcBef>
                <a:spcPts val="1200"/>
              </a:spcBef>
              <a:spcAft>
                <a:spcPts val="1200"/>
              </a:spcAft>
              <a:buNone/>
            </a:pPr>
            <a:r>
              <a:t/>
            </a:r>
            <a:endParaRPr/>
          </a:p>
        </p:txBody>
      </p:sp>
      <p:pic>
        <p:nvPicPr>
          <p:cNvPr id="128" name="Google Shape;128;p19"/>
          <p:cNvPicPr preferRelativeResize="0"/>
          <p:nvPr/>
        </p:nvPicPr>
        <p:blipFill>
          <a:blip r:embed="rId3">
            <a:alphaModFix/>
          </a:blip>
          <a:stretch>
            <a:fillRect/>
          </a:stretch>
        </p:blipFill>
        <p:spPr>
          <a:xfrm flipH="1" rot="10800000">
            <a:off x="5388848" y="2874975"/>
            <a:ext cx="335200" cy="553550"/>
          </a:xfrm>
          <a:prstGeom prst="rect">
            <a:avLst/>
          </a:prstGeom>
          <a:noFill/>
          <a:ln>
            <a:noFill/>
          </a:ln>
        </p:spPr>
      </p:pic>
      <p:pic>
        <p:nvPicPr>
          <p:cNvPr id="129" name="Google Shape;129;p19"/>
          <p:cNvPicPr preferRelativeResize="0"/>
          <p:nvPr/>
        </p:nvPicPr>
        <p:blipFill>
          <a:blip r:embed="rId4">
            <a:alphaModFix/>
          </a:blip>
          <a:stretch>
            <a:fillRect/>
          </a:stretch>
        </p:blipFill>
        <p:spPr>
          <a:xfrm>
            <a:off x="2445275" y="3224304"/>
            <a:ext cx="335200" cy="5535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ACT</a:t>
            </a:r>
            <a:endParaRPr/>
          </a:p>
        </p:txBody>
      </p:sp>
      <p:sp>
        <p:nvSpPr>
          <p:cNvPr id="135" name="Google Shape;135;p2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solidFill>
                  <a:schemeClr val="dk2"/>
                </a:solidFill>
              </a:rPr>
              <a:t>Be Present</a:t>
            </a:r>
            <a:endParaRPr sz="1700">
              <a:solidFill>
                <a:schemeClr val="dk2"/>
              </a:solidFill>
            </a:endParaRPr>
          </a:p>
          <a:p>
            <a:pPr indent="0" lvl="0" marL="0" rtl="0" algn="l">
              <a:spcBef>
                <a:spcPts val="1200"/>
              </a:spcBef>
              <a:spcAft>
                <a:spcPts val="0"/>
              </a:spcAft>
              <a:buNone/>
            </a:pPr>
            <a:r>
              <a:rPr lang="en" sz="1700">
                <a:solidFill>
                  <a:schemeClr val="dk2"/>
                </a:solidFill>
              </a:rPr>
              <a:t>Open Up</a:t>
            </a:r>
            <a:endParaRPr sz="1700">
              <a:solidFill>
                <a:schemeClr val="dk2"/>
              </a:solidFill>
            </a:endParaRPr>
          </a:p>
          <a:p>
            <a:pPr indent="0" lvl="0" marL="0" rtl="0" algn="l">
              <a:spcBef>
                <a:spcPts val="1200"/>
              </a:spcBef>
              <a:spcAft>
                <a:spcPts val="1200"/>
              </a:spcAft>
              <a:buNone/>
            </a:pPr>
            <a:r>
              <a:rPr lang="en" sz="1700">
                <a:solidFill>
                  <a:schemeClr val="dk2"/>
                </a:solidFill>
              </a:rPr>
              <a:t>Do What Matters</a:t>
            </a:r>
            <a:endParaRPr sz="1700">
              <a:solidFill>
                <a:schemeClr val="dk2"/>
              </a:solidFill>
            </a:endParaRPr>
          </a:p>
        </p:txBody>
      </p:sp>
      <p:pic>
        <p:nvPicPr>
          <p:cNvPr id="136" name="Google Shape;136;p20"/>
          <p:cNvPicPr preferRelativeResize="0"/>
          <p:nvPr/>
        </p:nvPicPr>
        <p:blipFill rotWithShape="1">
          <a:blip r:embed="rId3">
            <a:alphaModFix/>
          </a:blip>
          <a:srcRect b="0" l="0" r="0" t="0"/>
          <a:stretch/>
        </p:blipFill>
        <p:spPr>
          <a:xfrm>
            <a:off x="4054850" y="604250"/>
            <a:ext cx="4736050" cy="4259375"/>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Case Study cont.</a:t>
            </a:r>
            <a:endParaRPr/>
          </a:p>
        </p:txBody>
      </p:sp>
      <p:sp>
        <p:nvSpPr>
          <p:cNvPr id="142" name="Google Shape;142;p21"/>
          <p:cNvSpPr txBox="1"/>
          <p:nvPr>
            <p:ph idx="1" type="body"/>
          </p:nvPr>
        </p:nvSpPr>
        <p:spPr>
          <a:xfrm>
            <a:off x="556050" y="1918375"/>
            <a:ext cx="4671000" cy="2820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solidFill>
                  <a:schemeClr val="dk2"/>
                </a:solidFill>
              </a:rPr>
              <a:t>Lucy’s parents report picking her up from school or allowing her to stay home from  school 1-3 times a week. If her parents set the boundary to not pick her up from school, she threatens suicide or skips school with friends. She reports that vaping THC is the only thing that helps calm her anxiety. Parents tried to enforce a no drug use policy, but eventually were worn down to no drug use in the house. Due to Lucy’s anxiety, she is emphatic that either mom or a friend has to sleep in the same room as her. </a:t>
            </a:r>
            <a:endParaRPr sz="1500">
              <a:solidFill>
                <a:schemeClr val="dk2"/>
              </a:solidFill>
            </a:endParaRPr>
          </a:p>
        </p:txBody>
      </p:sp>
      <p:pic>
        <p:nvPicPr>
          <p:cNvPr id="143" name="Google Shape;143;p21"/>
          <p:cNvPicPr preferRelativeResize="0"/>
          <p:nvPr/>
        </p:nvPicPr>
        <p:blipFill rotWithShape="1">
          <a:blip r:embed="rId3">
            <a:alphaModFix/>
          </a:blip>
          <a:srcRect b="0" l="15028" r="15844" t="0"/>
          <a:stretch/>
        </p:blipFill>
        <p:spPr>
          <a:xfrm>
            <a:off x="5350475" y="1680275"/>
            <a:ext cx="3336325" cy="30583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